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9" r:id="rId6"/>
    <p:sldId id="260" r:id="rId7"/>
    <p:sldId id="261" r:id="rId8"/>
    <p:sldId id="262" r:id="rId9"/>
    <p:sldId id="263" r:id="rId10"/>
    <p:sldId id="264" r:id="rId11"/>
    <p:sldId id="265" r:id="rId12"/>
    <p:sldId id="266" r:id="rId13"/>
    <p:sldId id="267" r:id="rId14"/>
    <p:sldId id="268" r:id="rId15"/>
    <p:sldId id="270" r:id="rId16"/>
    <p:sldId id="271" r:id="rId17"/>
    <p:sldId id="272" r:id="rId18"/>
    <p:sldId id="273" r:id="rId19"/>
    <p:sldId id="274" r:id="rId20"/>
    <p:sldId id="275" r:id="rId21"/>
    <p:sldId id="276" r:id="rId22"/>
    <p:sldId id="277" r:id="rId23"/>
    <p:sldId id="278" r:id="rId24"/>
    <p:sldId id="279" r:id="rId25"/>
    <p:sldId id="290" r:id="rId26"/>
    <p:sldId id="280" r:id="rId27"/>
    <p:sldId id="281" r:id="rId28"/>
    <p:sldId id="282" r:id="rId29"/>
    <p:sldId id="283" r:id="rId30"/>
    <p:sldId id="284" r:id="rId31"/>
    <p:sldId id="285" r:id="rId32"/>
    <p:sldId id="286" r:id="rId33"/>
    <p:sldId id="287" r:id="rId34"/>
    <p:sldId id="288" r:id="rId35"/>
    <p:sldId id="289" r:id="rId36"/>
    <p:sldId id="291" r:id="rId37"/>
    <p:sldId id="292" r:id="rId38"/>
    <p:sldId id="294" r:id="rId39"/>
    <p:sldId id="293" r:id="rId40"/>
    <p:sldId id="295" r:id="rId41"/>
    <p:sldId id="296" r:id="rId42"/>
    <p:sldId id="297" r:id="rId43"/>
    <p:sldId id="29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288"/>
    <p:restoredTop sz="96327"/>
  </p:normalViewPr>
  <p:slideViewPr>
    <p:cSldViewPr snapToGrid="0">
      <p:cViewPr varScale="1">
        <p:scale>
          <a:sx n="124" d="100"/>
          <a:sy n="124" d="100"/>
        </p:scale>
        <p:origin x="20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28899-647A-15DA-62AA-A113464F60D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7F8BB0D-E5FD-3D1C-EE98-6FA90A9F1E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79A296C-4F71-EEF3-A86D-BAA57207A0F2}"/>
              </a:ext>
            </a:extLst>
          </p:cNvPr>
          <p:cNvSpPr>
            <a:spLocks noGrp="1"/>
          </p:cNvSpPr>
          <p:nvPr>
            <p:ph type="dt" sz="half" idx="10"/>
          </p:nvPr>
        </p:nvSpPr>
        <p:spPr/>
        <p:txBody>
          <a:bodyPr/>
          <a:lstStyle/>
          <a:p>
            <a:fld id="{6A4B7467-2D08-9247-B0F8-D901561435E7}" type="datetimeFigureOut">
              <a:rPr lang="en-US" smtClean="0"/>
              <a:t>2/27/23</a:t>
            </a:fld>
            <a:endParaRPr lang="en-US"/>
          </a:p>
        </p:txBody>
      </p:sp>
      <p:sp>
        <p:nvSpPr>
          <p:cNvPr id="5" name="Footer Placeholder 4">
            <a:extLst>
              <a:ext uri="{FF2B5EF4-FFF2-40B4-BE49-F238E27FC236}">
                <a16:creationId xmlns:a16="http://schemas.microsoft.com/office/drawing/2014/main" id="{3E23F913-717E-7A93-0023-8B018A2E9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8C0B80-551C-C72E-BFEE-4D6AB02E5C34}"/>
              </a:ext>
            </a:extLst>
          </p:cNvPr>
          <p:cNvSpPr>
            <a:spLocks noGrp="1"/>
          </p:cNvSpPr>
          <p:nvPr>
            <p:ph type="sldNum" sz="quarter" idx="12"/>
          </p:nvPr>
        </p:nvSpPr>
        <p:spPr/>
        <p:txBody>
          <a:bodyPr/>
          <a:lstStyle/>
          <a:p>
            <a:fld id="{BA5CC3F0-2EF3-FE4E-B99F-669B9BD80173}" type="slidenum">
              <a:rPr lang="en-US" smtClean="0"/>
              <a:t>‹#›</a:t>
            </a:fld>
            <a:endParaRPr lang="en-US"/>
          </a:p>
        </p:txBody>
      </p:sp>
    </p:spTree>
    <p:extLst>
      <p:ext uri="{BB962C8B-B14F-4D97-AF65-F5344CB8AC3E}">
        <p14:creationId xmlns:p14="http://schemas.microsoft.com/office/powerpoint/2010/main" val="252930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C061A-6761-8D38-5BFF-25DD6304C0B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8CDD47-739F-95F9-B478-962A69336E5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F6E4DD-779D-CC16-1B9E-EC8CB6CC09FA}"/>
              </a:ext>
            </a:extLst>
          </p:cNvPr>
          <p:cNvSpPr>
            <a:spLocks noGrp="1"/>
          </p:cNvSpPr>
          <p:nvPr>
            <p:ph type="dt" sz="half" idx="10"/>
          </p:nvPr>
        </p:nvSpPr>
        <p:spPr/>
        <p:txBody>
          <a:bodyPr/>
          <a:lstStyle/>
          <a:p>
            <a:fld id="{6A4B7467-2D08-9247-B0F8-D901561435E7}" type="datetimeFigureOut">
              <a:rPr lang="en-US" smtClean="0"/>
              <a:t>2/27/23</a:t>
            </a:fld>
            <a:endParaRPr lang="en-US"/>
          </a:p>
        </p:txBody>
      </p:sp>
      <p:sp>
        <p:nvSpPr>
          <p:cNvPr id="5" name="Footer Placeholder 4">
            <a:extLst>
              <a:ext uri="{FF2B5EF4-FFF2-40B4-BE49-F238E27FC236}">
                <a16:creationId xmlns:a16="http://schemas.microsoft.com/office/drawing/2014/main" id="{4C2B032E-1A90-EE1C-314C-C1055D5D05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07BF2-E5DD-EF76-0858-03D4B1F8A0E8}"/>
              </a:ext>
            </a:extLst>
          </p:cNvPr>
          <p:cNvSpPr>
            <a:spLocks noGrp="1"/>
          </p:cNvSpPr>
          <p:nvPr>
            <p:ph type="sldNum" sz="quarter" idx="12"/>
          </p:nvPr>
        </p:nvSpPr>
        <p:spPr/>
        <p:txBody>
          <a:bodyPr/>
          <a:lstStyle/>
          <a:p>
            <a:fld id="{BA5CC3F0-2EF3-FE4E-B99F-669B9BD80173}" type="slidenum">
              <a:rPr lang="en-US" smtClean="0"/>
              <a:t>‹#›</a:t>
            </a:fld>
            <a:endParaRPr lang="en-US"/>
          </a:p>
        </p:txBody>
      </p:sp>
    </p:spTree>
    <p:extLst>
      <p:ext uri="{BB962C8B-B14F-4D97-AF65-F5344CB8AC3E}">
        <p14:creationId xmlns:p14="http://schemas.microsoft.com/office/powerpoint/2010/main" val="3075428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06F451-013A-BC88-A356-648F59DB507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42EC447-5082-0538-B15F-79C709489F4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15122F2-437A-E33B-6D4A-DDE3C1D74502}"/>
              </a:ext>
            </a:extLst>
          </p:cNvPr>
          <p:cNvSpPr>
            <a:spLocks noGrp="1"/>
          </p:cNvSpPr>
          <p:nvPr>
            <p:ph type="dt" sz="half" idx="10"/>
          </p:nvPr>
        </p:nvSpPr>
        <p:spPr/>
        <p:txBody>
          <a:bodyPr/>
          <a:lstStyle/>
          <a:p>
            <a:fld id="{6A4B7467-2D08-9247-B0F8-D901561435E7}" type="datetimeFigureOut">
              <a:rPr lang="en-US" smtClean="0"/>
              <a:t>2/27/23</a:t>
            </a:fld>
            <a:endParaRPr lang="en-US"/>
          </a:p>
        </p:txBody>
      </p:sp>
      <p:sp>
        <p:nvSpPr>
          <p:cNvPr id="5" name="Footer Placeholder 4">
            <a:extLst>
              <a:ext uri="{FF2B5EF4-FFF2-40B4-BE49-F238E27FC236}">
                <a16:creationId xmlns:a16="http://schemas.microsoft.com/office/drawing/2014/main" id="{AC0CA5D2-3BA5-88B3-86E8-159D6E4B9A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D7DC95-081F-0586-1C78-CC63D0E89FFB}"/>
              </a:ext>
            </a:extLst>
          </p:cNvPr>
          <p:cNvSpPr>
            <a:spLocks noGrp="1"/>
          </p:cNvSpPr>
          <p:nvPr>
            <p:ph type="sldNum" sz="quarter" idx="12"/>
          </p:nvPr>
        </p:nvSpPr>
        <p:spPr/>
        <p:txBody>
          <a:bodyPr/>
          <a:lstStyle/>
          <a:p>
            <a:fld id="{BA5CC3F0-2EF3-FE4E-B99F-669B9BD80173}" type="slidenum">
              <a:rPr lang="en-US" smtClean="0"/>
              <a:t>‹#›</a:t>
            </a:fld>
            <a:endParaRPr lang="en-US"/>
          </a:p>
        </p:txBody>
      </p:sp>
    </p:spTree>
    <p:extLst>
      <p:ext uri="{BB962C8B-B14F-4D97-AF65-F5344CB8AC3E}">
        <p14:creationId xmlns:p14="http://schemas.microsoft.com/office/powerpoint/2010/main" val="397204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EF9F7-AFDE-067C-3E26-C30B151319E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8B5693C-55A9-6DC0-9093-7AFE4220CA5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DB2364-501D-8590-616B-06C0509CC56F}"/>
              </a:ext>
            </a:extLst>
          </p:cNvPr>
          <p:cNvSpPr>
            <a:spLocks noGrp="1"/>
          </p:cNvSpPr>
          <p:nvPr>
            <p:ph type="dt" sz="half" idx="10"/>
          </p:nvPr>
        </p:nvSpPr>
        <p:spPr/>
        <p:txBody>
          <a:bodyPr/>
          <a:lstStyle/>
          <a:p>
            <a:fld id="{6A4B7467-2D08-9247-B0F8-D901561435E7}" type="datetimeFigureOut">
              <a:rPr lang="en-US" smtClean="0"/>
              <a:t>2/27/23</a:t>
            </a:fld>
            <a:endParaRPr lang="en-US"/>
          </a:p>
        </p:txBody>
      </p:sp>
      <p:sp>
        <p:nvSpPr>
          <p:cNvPr id="5" name="Footer Placeholder 4">
            <a:extLst>
              <a:ext uri="{FF2B5EF4-FFF2-40B4-BE49-F238E27FC236}">
                <a16:creationId xmlns:a16="http://schemas.microsoft.com/office/drawing/2014/main" id="{282FD3C3-E0FE-8218-A609-B25AEB86F4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D51368-68C0-C182-ACA4-490B2A677EBD}"/>
              </a:ext>
            </a:extLst>
          </p:cNvPr>
          <p:cNvSpPr>
            <a:spLocks noGrp="1"/>
          </p:cNvSpPr>
          <p:nvPr>
            <p:ph type="sldNum" sz="quarter" idx="12"/>
          </p:nvPr>
        </p:nvSpPr>
        <p:spPr/>
        <p:txBody>
          <a:bodyPr/>
          <a:lstStyle/>
          <a:p>
            <a:fld id="{BA5CC3F0-2EF3-FE4E-B99F-669B9BD80173}" type="slidenum">
              <a:rPr lang="en-US" smtClean="0"/>
              <a:t>‹#›</a:t>
            </a:fld>
            <a:endParaRPr lang="en-US"/>
          </a:p>
        </p:txBody>
      </p:sp>
    </p:spTree>
    <p:extLst>
      <p:ext uri="{BB962C8B-B14F-4D97-AF65-F5344CB8AC3E}">
        <p14:creationId xmlns:p14="http://schemas.microsoft.com/office/powerpoint/2010/main" val="3811775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B966-3A26-E487-F278-42C04D6BC6D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DD38D17-E77C-9E58-D765-F3C4D32E77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C5A2F03-EDCB-82A5-142C-324728A01021}"/>
              </a:ext>
            </a:extLst>
          </p:cNvPr>
          <p:cNvSpPr>
            <a:spLocks noGrp="1"/>
          </p:cNvSpPr>
          <p:nvPr>
            <p:ph type="dt" sz="half" idx="10"/>
          </p:nvPr>
        </p:nvSpPr>
        <p:spPr/>
        <p:txBody>
          <a:bodyPr/>
          <a:lstStyle/>
          <a:p>
            <a:fld id="{6A4B7467-2D08-9247-B0F8-D901561435E7}" type="datetimeFigureOut">
              <a:rPr lang="en-US" smtClean="0"/>
              <a:t>2/27/23</a:t>
            </a:fld>
            <a:endParaRPr lang="en-US"/>
          </a:p>
        </p:txBody>
      </p:sp>
      <p:sp>
        <p:nvSpPr>
          <p:cNvPr id="5" name="Footer Placeholder 4">
            <a:extLst>
              <a:ext uri="{FF2B5EF4-FFF2-40B4-BE49-F238E27FC236}">
                <a16:creationId xmlns:a16="http://schemas.microsoft.com/office/drawing/2014/main" id="{7D504D65-9833-C514-AB28-C59271EC1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81FFC-F12E-C29F-4E58-C98625CE3264}"/>
              </a:ext>
            </a:extLst>
          </p:cNvPr>
          <p:cNvSpPr>
            <a:spLocks noGrp="1"/>
          </p:cNvSpPr>
          <p:nvPr>
            <p:ph type="sldNum" sz="quarter" idx="12"/>
          </p:nvPr>
        </p:nvSpPr>
        <p:spPr/>
        <p:txBody>
          <a:bodyPr/>
          <a:lstStyle/>
          <a:p>
            <a:fld id="{BA5CC3F0-2EF3-FE4E-B99F-669B9BD80173}" type="slidenum">
              <a:rPr lang="en-US" smtClean="0"/>
              <a:t>‹#›</a:t>
            </a:fld>
            <a:endParaRPr lang="en-US"/>
          </a:p>
        </p:txBody>
      </p:sp>
    </p:spTree>
    <p:extLst>
      <p:ext uri="{BB962C8B-B14F-4D97-AF65-F5344CB8AC3E}">
        <p14:creationId xmlns:p14="http://schemas.microsoft.com/office/powerpoint/2010/main" val="133536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F8108-192D-A852-BFD9-24E02B40016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60FB267-724B-DF83-2506-35A48FD00B6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52F6E63-3FFF-DF3B-7C4C-0B18162E0D3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13A457A-57CA-26C7-0755-C8524DECC88F}"/>
              </a:ext>
            </a:extLst>
          </p:cNvPr>
          <p:cNvSpPr>
            <a:spLocks noGrp="1"/>
          </p:cNvSpPr>
          <p:nvPr>
            <p:ph type="dt" sz="half" idx="10"/>
          </p:nvPr>
        </p:nvSpPr>
        <p:spPr/>
        <p:txBody>
          <a:bodyPr/>
          <a:lstStyle/>
          <a:p>
            <a:fld id="{6A4B7467-2D08-9247-B0F8-D901561435E7}" type="datetimeFigureOut">
              <a:rPr lang="en-US" smtClean="0"/>
              <a:t>2/27/23</a:t>
            </a:fld>
            <a:endParaRPr lang="en-US"/>
          </a:p>
        </p:txBody>
      </p:sp>
      <p:sp>
        <p:nvSpPr>
          <p:cNvPr id="6" name="Footer Placeholder 5">
            <a:extLst>
              <a:ext uri="{FF2B5EF4-FFF2-40B4-BE49-F238E27FC236}">
                <a16:creationId xmlns:a16="http://schemas.microsoft.com/office/drawing/2014/main" id="{A369D581-5602-DC1B-A1E6-2FE3C05A5A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38BFBD-C614-6163-266F-14CC5D152731}"/>
              </a:ext>
            </a:extLst>
          </p:cNvPr>
          <p:cNvSpPr>
            <a:spLocks noGrp="1"/>
          </p:cNvSpPr>
          <p:nvPr>
            <p:ph type="sldNum" sz="quarter" idx="12"/>
          </p:nvPr>
        </p:nvSpPr>
        <p:spPr/>
        <p:txBody>
          <a:bodyPr/>
          <a:lstStyle/>
          <a:p>
            <a:fld id="{BA5CC3F0-2EF3-FE4E-B99F-669B9BD80173}" type="slidenum">
              <a:rPr lang="en-US" smtClean="0"/>
              <a:t>‹#›</a:t>
            </a:fld>
            <a:endParaRPr lang="en-US"/>
          </a:p>
        </p:txBody>
      </p:sp>
    </p:spTree>
    <p:extLst>
      <p:ext uri="{BB962C8B-B14F-4D97-AF65-F5344CB8AC3E}">
        <p14:creationId xmlns:p14="http://schemas.microsoft.com/office/powerpoint/2010/main" val="3915496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B51A5-4658-CD14-3B25-DD44075294C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DE484E9-D677-E3C7-8BE1-0F6B19A320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3035F14-4CA5-82C6-03A9-8C55CE5CD73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018A054-E182-02AB-B66D-2A90B5A7E2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A20035A-0CE4-95B8-6F44-6C7F7B98982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825C0AE-BB9F-46A1-E7D3-C3263E03CDCD}"/>
              </a:ext>
            </a:extLst>
          </p:cNvPr>
          <p:cNvSpPr>
            <a:spLocks noGrp="1"/>
          </p:cNvSpPr>
          <p:nvPr>
            <p:ph type="dt" sz="half" idx="10"/>
          </p:nvPr>
        </p:nvSpPr>
        <p:spPr/>
        <p:txBody>
          <a:bodyPr/>
          <a:lstStyle/>
          <a:p>
            <a:fld id="{6A4B7467-2D08-9247-B0F8-D901561435E7}" type="datetimeFigureOut">
              <a:rPr lang="en-US" smtClean="0"/>
              <a:t>2/27/23</a:t>
            </a:fld>
            <a:endParaRPr lang="en-US"/>
          </a:p>
        </p:txBody>
      </p:sp>
      <p:sp>
        <p:nvSpPr>
          <p:cNvPr id="8" name="Footer Placeholder 7">
            <a:extLst>
              <a:ext uri="{FF2B5EF4-FFF2-40B4-BE49-F238E27FC236}">
                <a16:creationId xmlns:a16="http://schemas.microsoft.com/office/drawing/2014/main" id="{43F7CB86-9762-012C-6918-1C9D2A4812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468B6E-896D-E68B-2D2D-C69BB4353B78}"/>
              </a:ext>
            </a:extLst>
          </p:cNvPr>
          <p:cNvSpPr>
            <a:spLocks noGrp="1"/>
          </p:cNvSpPr>
          <p:nvPr>
            <p:ph type="sldNum" sz="quarter" idx="12"/>
          </p:nvPr>
        </p:nvSpPr>
        <p:spPr/>
        <p:txBody>
          <a:bodyPr/>
          <a:lstStyle/>
          <a:p>
            <a:fld id="{BA5CC3F0-2EF3-FE4E-B99F-669B9BD80173}" type="slidenum">
              <a:rPr lang="en-US" smtClean="0"/>
              <a:t>‹#›</a:t>
            </a:fld>
            <a:endParaRPr lang="en-US"/>
          </a:p>
        </p:txBody>
      </p:sp>
    </p:spTree>
    <p:extLst>
      <p:ext uri="{BB962C8B-B14F-4D97-AF65-F5344CB8AC3E}">
        <p14:creationId xmlns:p14="http://schemas.microsoft.com/office/powerpoint/2010/main" val="4286289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E1D09-6640-5E59-DA20-93D7FA19604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24C0B31-AF5D-D960-D663-0E2B55013233}"/>
              </a:ext>
            </a:extLst>
          </p:cNvPr>
          <p:cNvSpPr>
            <a:spLocks noGrp="1"/>
          </p:cNvSpPr>
          <p:nvPr>
            <p:ph type="dt" sz="half" idx="10"/>
          </p:nvPr>
        </p:nvSpPr>
        <p:spPr/>
        <p:txBody>
          <a:bodyPr/>
          <a:lstStyle/>
          <a:p>
            <a:fld id="{6A4B7467-2D08-9247-B0F8-D901561435E7}" type="datetimeFigureOut">
              <a:rPr lang="en-US" smtClean="0"/>
              <a:t>2/27/23</a:t>
            </a:fld>
            <a:endParaRPr lang="en-US"/>
          </a:p>
        </p:txBody>
      </p:sp>
      <p:sp>
        <p:nvSpPr>
          <p:cNvPr id="4" name="Footer Placeholder 3">
            <a:extLst>
              <a:ext uri="{FF2B5EF4-FFF2-40B4-BE49-F238E27FC236}">
                <a16:creationId xmlns:a16="http://schemas.microsoft.com/office/drawing/2014/main" id="{F951C1ED-5BD2-51E7-0238-D9BDB4E36E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FF1BA7-6369-C5A5-5960-523564D658D2}"/>
              </a:ext>
            </a:extLst>
          </p:cNvPr>
          <p:cNvSpPr>
            <a:spLocks noGrp="1"/>
          </p:cNvSpPr>
          <p:nvPr>
            <p:ph type="sldNum" sz="quarter" idx="12"/>
          </p:nvPr>
        </p:nvSpPr>
        <p:spPr/>
        <p:txBody>
          <a:bodyPr/>
          <a:lstStyle/>
          <a:p>
            <a:fld id="{BA5CC3F0-2EF3-FE4E-B99F-669B9BD80173}" type="slidenum">
              <a:rPr lang="en-US" smtClean="0"/>
              <a:t>‹#›</a:t>
            </a:fld>
            <a:endParaRPr lang="en-US"/>
          </a:p>
        </p:txBody>
      </p:sp>
    </p:spTree>
    <p:extLst>
      <p:ext uri="{BB962C8B-B14F-4D97-AF65-F5344CB8AC3E}">
        <p14:creationId xmlns:p14="http://schemas.microsoft.com/office/powerpoint/2010/main" val="4121176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5DB6E2-19BA-468F-6CCD-EA16BA874CE9}"/>
              </a:ext>
            </a:extLst>
          </p:cNvPr>
          <p:cNvSpPr>
            <a:spLocks noGrp="1"/>
          </p:cNvSpPr>
          <p:nvPr>
            <p:ph type="dt" sz="half" idx="10"/>
          </p:nvPr>
        </p:nvSpPr>
        <p:spPr/>
        <p:txBody>
          <a:bodyPr/>
          <a:lstStyle/>
          <a:p>
            <a:fld id="{6A4B7467-2D08-9247-B0F8-D901561435E7}" type="datetimeFigureOut">
              <a:rPr lang="en-US" smtClean="0"/>
              <a:t>2/27/23</a:t>
            </a:fld>
            <a:endParaRPr lang="en-US"/>
          </a:p>
        </p:txBody>
      </p:sp>
      <p:sp>
        <p:nvSpPr>
          <p:cNvPr id="3" name="Footer Placeholder 2">
            <a:extLst>
              <a:ext uri="{FF2B5EF4-FFF2-40B4-BE49-F238E27FC236}">
                <a16:creationId xmlns:a16="http://schemas.microsoft.com/office/drawing/2014/main" id="{16D80A0C-3EF3-9018-852B-3AD9466DA0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CFD2AB-64CB-05DC-5AAF-4E5C8A9F668E}"/>
              </a:ext>
            </a:extLst>
          </p:cNvPr>
          <p:cNvSpPr>
            <a:spLocks noGrp="1"/>
          </p:cNvSpPr>
          <p:nvPr>
            <p:ph type="sldNum" sz="quarter" idx="12"/>
          </p:nvPr>
        </p:nvSpPr>
        <p:spPr/>
        <p:txBody>
          <a:bodyPr/>
          <a:lstStyle/>
          <a:p>
            <a:fld id="{BA5CC3F0-2EF3-FE4E-B99F-669B9BD80173}" type="slidenum">
              <a:rPr lang="en-US" smtClean="0"/>
              <a:t>‹#›</a:t>
            </a:fld>
            <a:endParaRPr lang="en-US"/>
          </a:p>
        </p:txBody>
      </p:sp>
    </p:spTree>
    <p:extLst>
      <p:ext uri="{BB962C8B-B14F-4D97-AF65-F5344CB8AC3E}">
        <p14:creationId xmlns:p14="http://schemas.microsoft.com/office/powerpoint/2010/main" val="3824750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B2208-2C35-FABD-2147-319A3B6623F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7C5603F-B986-9F74-F2D9-CF5080AF01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577276E-5504-5A8A-EBF9-561FCA7CFF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4912485-0927-3482-19C9-44A6E94646A7}"/>
              </a:ext>
            </a:extLst>
          </p:cNvPr>
          <p:cNvSpPr>
            <a:spLocks noGrp="1"/>
          </p:cNvSpPr>
          <p:nvPr>
            <p:ph type="dt" sz="half" idx="10"/>
          </p:nvPr>
        </p:nvSpPr>
        <p:spPr/>
        <p:txBody>
          <a:bodyPr/>
          <a:lstStyle/>
          <a:p>
            <a:fld id="{6A4B7467-2D08-9247-B0F8-D901561435E7}" type="datetimeFigureOut">
              <a:rPr lang="en-US" smtClean="0"/>
              <a:t>2/27/23</a:t>
            </a:fld>
            <a:endParaRPr lang="en-US"/>
          </a:p>
        </p:txBody>
      </p:sp>
      <p:sp>
        <p:nvSpPr>
          <p:cNvPr id="6" name="Footer Placeholder 5">
            <a:extLst>
              <a:ext uri="{FF2B5EF4-FFF2-40B4-BE49-F238E27FC236}">
                <a16:creationId xmlns:a16="http://schemas.microsoft.com/office/drawing/2014/main" id="{2255A5A0-848A-5D92-0A2D-AF20E399BB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8A56BE-9024-064C-B54B-B18C3CE43BE7}"/>
              </a:ext>
            </a:extLst>
          </p:cNvPr>
          <p:cNvSpPr>
            <a:spLocks noGrp="1"/>
          </p:cNvSpPr>
          <p:nvPr>
            <p:ph type="sldNum" sz="quarter" idx="12"/>
          </p:nvPr>
        </p:nvSpPr>
        <p:spPr/>
        <p:txBody>
          <a:bodyPr/>
          <a:lstStyle/>
          <a:p>
            <a:fld id="{BA5CC3F0-2EF3-FE4E-B99F-669B9BD80173}" type="slidenum">
              <a:rPr lang="en-US" smtClean="0"/>
              <a:t>‹#›</a:t>
            </a:fld>
            <a:endParaRPr lang="en-US"/>
          </a:p>
        </p:txBody>
      </p:sp>
    </p:spTree>
    <p:extLst>
      <p:ext uri="{BB962C8B-B14F-4D97-AF65-F5344CB8AC3E}">
        <p14:creationId xmlns:p14="http://schemas.microsoft.com/office/powerpoint/2010/main" val="3354966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FF539-6212-D756-6C0B-25DB4381E62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F5219FB-1212-DD9E-2271-8DAD1952B4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6C54FD-1E30-710E-F76E-6ECF2F8F6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9B98874-90BF-CA6D-1589-D2ACC6BE6E8E}"/>
              </a:ext>
            </a:extLst>
          </p:cNvPr>
          <p:cNvSpPr>
            <a:spLocks noGrp="1"/>
          </p:cNvSpPr>
          <p:nvPr>
            <p:ph type="dt" sz="half" idx="10"/>
          </p:nvPr>
        </p:nvSpPr>
        <p:spPr/>
        <p:txBody>
          <a:bodyPr/>
          <a:lstStyle/>
          <a:p>
            <a:fld id="{6A4B7467-2D08-9247-B0F8-D901561435E7}" type="datetimeFigureOut">
              <a:rPr lang="en-US" smtClean="0"/>
              <a:t>2/27/23</a:t>
            </a:fld>
            <a:endParaRPr lang="en-US"/>
          </a:p>
        </p:txBody>
      </p:sp>
      <p:sp>
        <p:nvSpPr>
          <p:cNvPr id="6" name="Footer Placeholder 5">
            <a:extLst>
              <a:ext uri="{FF2B5EF4-FFF2-40B4-BE49-F238E27FC236}">
                <a16:creationId xmlns:a16="http://schemas.microsoft.com/office/drawing/2014/main" id="{AA84A9FB-5E81-34D5-5286-AB3142838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99A3C0-D96B-D18B-4610-E3A20BEE6C85}"/>
              </a:ext>
            </a:extLst>
          </p:cNvPr>
          <p:cNvSpPr>
            <a:spLocks noGrp="1"/>
          </p:cNvSpPr>
          <p:nvPr>
            <p:ph type="sldNum" sz="quarter" idx="12"/>
          </p:nvPr>
        </p:nvSpPr>
        <p:spPr/>
        <p:txBody>
          <a:bodyPr/>
          <a:lstStyle/>
          <a:p>
            <a:fld id="{BA5CC3F0-2EF3-FE4E-B99F-669B9BD80173}" type="slidenum">
              <a:rPr lang="en-US" smtClean="0"/>
              <a:t>‹#›</a:t>
            </a:fld>
            <a:endParaRPr lang="en-US"/>
          </a:p>
        </p:txBody>
      </p:sp>
    </p:spTree>
    <p:extLst>
      <p:ext uri="{BB962C8B-B14F-4D97-AF65-F5344CB8AC3E}">
        <p14:creationId xmlns:p14="http://schemas.microsoft.com/office/powerpoint/2010/main" val="3577620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6B8F54-D873-57BF-0182-6A742CBFE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D52133C-DA02-577E-0759-BE75322998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1802345-8393-4279-717C-8A25B49303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4B7467-2D08-9247-B0F8-D901561435E7}" type="datetimeFigureOut">
              <a:rPr lang="en-US" smtClean="0"/>
              <a:t>2/27/23</a:t>
            </a:fld>
            <a:endParaRPr lang="en-US"/>
          </a:p>
        </p:txBody>
      </p:sp>
      <p:sp>
        <p:nvSpPr>
          <p:cNvPr id="5" name="Footer Placeholder 4">
            <a:extLst>
              <a:ext uri="{FF2B5EF4-FFF2-40B4-BE49-F238E27FC236}">
                <a16:creationId xmlns:a16="http://schemas.microsoft.com/office/drawing/2014/main" id="{E43BFF31-E413-C1C7-8850-8DFDBFA8F4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6B173C-277A-3778-2871-B96FEDE246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5CC3F0-2EF3-FE4E-B99F-669B9BD80173}" type="slidenum">
              <a:rPr lang="en-US" smtClean="0"/>
              <a:t>‹#›</a:t>
            </a:fld>
            <a:endParaRPr lang="en-US"/>
          </a:p>
        </p:txBody>
      </p:sp>
    </p:spTree>
    <p:extLst>
      <p:ext uri="{BB962C8B-B14F-4D97-AF65-F5344CB8AC3E}">
        <p14:creationId xmlns:p14="http://schemas.microsoft.com/office/powerpoint/2010/main" val="8705295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4C446-6B75-2D97-90E1-13E03C324B22}"/>
              </a:ext>
            </a:extLst>
          </p:cNvPr>
          <p:cNvSpPr>
            <a:spLocks noGrp="1"/>
          </p:cNvSpPr>
          <p:nvPr>
            <p:ph type="ctrTitle"/>
          </p:nvPr>
        </p:nvSpPr>
        <p:spPr/>
        <p:txBody>
          <a:bodyPr/>
          <a:lstStyle/>
          <a:p>
            <a:r>
              <a:rPr lang="en-US" dirty="0"/>
              <a:t>Forcing Encryption to S3</a:t>
            </a:r>
          </a:p>
        </p:txBody>
      </p:sp>
      <p:sp>
        <p:nvSpPr>
          <p:cNvPr id="3" name="Subtitle 2">
            <a:extLst>
              <a:ext uri="{FF2B5EF4-FFF2-40B4-BE49-F238E27FC236}">
                <a16:creationId xmlns:a16="http://schemas.microsoft.com/office/drawing/2014/main" id="{36E2A9D3-2701-EA2E-040F-99C5E8E1C50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07173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A248-2F92-1506-ADB8-3A143F99D286}"/>
              </a:ext>
            </a:extLst>
          </p:cNvPr>
          <p:cNvSpPr>
            <a:spLocks noGrp="1"/>
          </p:cNvSpPr>
          <p:nvPr>
            <p:ph type="title"/>
          </p:nvPr>
        </p:nvSpPr>
        <p:spPr/>
        <p:txBody>
          <a:bodyPr/>
          <a:lstStyle/>
          <a:p>
            <a:r>
              <a:rPr lang="en-US" dirty="0"/>
              <a:t>Steps:</a:t>
            </a:r>
          </a:p>
        </p:txBody>
      </p:sp>
      <p:sp>
        <p:nvSpPr>
          <p:cNvPr id="5" name="Content Placeholder 4">
            <a:extLst>
              <a:ext uri="{FF2B5EF4-FFF2-40B4-BE49-F238E27FC236}">
                <a16:creationId xmlns:a16="http://schemas.microsoft.com/office/drawing/2014/main" id="{9362444F-D19B-EA8C-0157-759691CC43CA}"/>
              </a:ext>
            </a:extLst>
          </p:cNvPr>
          <p:cNvSpPr>
            <a:spLocks noGrp="1"/>
          </p:cNvSpPr>
          <p:nvPr>
            <p:ph idx="1"/>
          </p:nvPr>
        </p:nvSpPr>
        <p:spPr/>
        <p:txBody>
          <a:bodyPr>
            <a:normAutofit fontScale="85000" lnSpcReduction="20000"/>
          </a:bodyPr>
          <a:lstStyle/>
          <a:p>
            <a:r>
              <a:rPr lang="en-US" dirty="0"/>
              <a:t>Create IAM Role</a:t>
            </a:r>
          </a:p>
          <a:p>
            <a:r>
              <a:rPr lang="en-US" dirty="0"/>
              <a:t>Select EC2 and Click Next Permission</a:t>
            </a:r>
          </a:p>
          <a:p>
            <a:r>
              <a:rPr lang="en-US" dirty="0"/>
              <a:t>Attach Permission Policies – Amazon S3FullAccess</a:t>
            </a:r>
          </a:p>
          <a:p>
            <a:r>
              <a:rPr lang="en-US" dirty="0"/>
              <a:t>Type Role Name and Click Create Role</a:t>
            </a:r>
          </a:p>
          <a:p>
            <a:r>
              <a:rPr lang="en-US" dirty="0"/>
              <a:t>Go to EC2 Service</a:t>
            </a:r>
          </a:p>
          <a:p>
            <a:r>
              <a:rPr lang="en-US" dirty="0"/>
              <a:t>Click on Launch Instance</a:t>
            </a:r>
          </a:p>
          <a:p>
            <a:r>
              <a:rPr lang="en-US" dirty="0"/>
              <a:t>Select IAM Role(select </a:t>
            </a:r>
            <a:r>
              <a:rPr lang="en-US" dirty="0" err="1"/>
              <a:t>iam</a:t>
            </a:r>
            <a:r>
              <a:rPr lang="en-US" dirty="0"/>
              <a:t> role created)</a:t>
            </a:r>
          </a:p>
          <a:p>
            <a:r>
              <a:rPr lang="en-US" dirty="0"/>
              <a:t>Once EC2 instance created then do </a:t>
            </a:r>
          </a:p>
          <a:p>
            <a:r>
              <a:rPr lang="en-US" dirty="0"/>
              <a:t>&gt; </a:t>
            </a:r>
            <a:r>
              <a:rPr lang="en-US" dirty="0" err="1"/>
              <a:t>ssh</a:t>
            </a:r>
            <a:r>
              <a:rPr lang="en-US" dirty="0"/>
              <a:t> –</a:t>
            </a:r>
            <a:r>
              <a:rPr lang="en-US" dirty="0" err="1"/>
              <a:t>i</a:t>
            </a:r>
            <a:r>
              <a:rPr lang="en-US" dirty="0"/>
              <a:t> &lt;</a:t>
            </a:r>
            <a:r>
              <a:rPr lang="en-US" dirty="0" err="1"/>
              <a:t>pemfile</a:t>
            </a:r>
            <a:r>
              <a:rPr lang="en-US" dirty="0"/>
              <a:t>&gt; ec2-user@&lt;</a:t>
            </a:r>
            <a:r>
              <a:rPr lang="en-US" dirty="0" err="1"/>
              <a:t>ip</a:t>
            </a:r>
            <a:r>
              <a:rPr lang="en-US" dirty="0"/>
              <a:t>-address&gt;</a:t>
            </a:r>
          </a:p>
          <a:p>
            <a:r>
              <a:rPr lang="en-US" dirty="0"/>
              <a:t>ec2-user]#  </a:t>
            </a:r>
            <a:r>
              <a:rPr lang="en-US" dirty="0" err="1"/>
              <a:t>sudo</a:t>
            </a:r>
            <a:r>
              <a:rPr lang="en-US" dirty="0"/>
              <a:t> </a:t>
            </a:r>
            <a:r>
              <a:rPr lang="en-US" dirty="0" err="1"/>
              <a:t>su</a:t>
            </a:r>
            <a:endParaRPr lang="en-US" dirty="0"/>
          </a:p>
          <a:p>
            <a:r>
              <a:rPr lang="en-US" dirty="0"/>
              <a:t>ec2-user]#  aws s3 ls (see If IAM role is working)</a:t>
            </a:r>
          </a:p>
          <a:p>
            <a:endParaRPr lang="en-US" dirty="0"/>
          </a:p>
          <a:p>
            <a:endParaRPr lang="en-US" dirty="0"/>
          </a:p>
          <a:p>
            <a:endParaRPr lang="en-US" dirty="0"/>
          </a:p>
        </p:txBody>
      </p:sp>
    </p:spTree>
    <p:extLst>
      <p:ext uri="{BB962C8B-B14F-4D97-AF65-F5344CB8AC3E}">
        <p14:creationId xmlns:p14="http://schemas.microsoft.com/office/powerpoint/2010/main" val="1894675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A248-2F92-1506-ADB8-3A143F99D286}"/>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D9CCBD7F-E9D0-C558-37B9-B536E56BB584}"/>
              </a:ext>
            </a:extLst>
          </p:cNvPr>
          <p:cNvSpPr>
            <a:spLocks noGrp="1"/>
          </p:cNvSpPr>
          <p:nvPr>
            <p:ph idx="1"/>
          </p:nvPr>
        </p:nvSpPr>
        <p:spPr>
          <a:xfrm>
            <a:off x="1046919" y="1825625"/>
            <a:ext cx="10515600" cy="4351338"/>
          </a:xfrm>
        </p:spPr>
        <p:txBody>
          <a:bodyPr>
            <a:normAutofit fontScale="92500" lnSpcReduction="10000"/>
          </a:bodyPr>
          <a:lstStyle/>
          <a:p>
            <a:r>
              <a:rPr lang="en-US" dirty="0"/>
              <a:t>ec2-user]#  aws s3 mb s3://</a:t>
            </a:r>
            <a:r>
              <a:rPr lang="en-US" dirty="0" err="1"/>
              <a:t>guvipresigned</a:t>
            </a:r>
            <a:endParaRPr lang="en-US" dirty="0"/>
          </a:p>
          <a:p>
            <a:r>
              <a:rPr lang="en-US" dirty="0"/>
              <a:t>ec2-user]#  echo “Hello </a:t>
            </a:r>
            <a:r>
              <a:rPr lang="en-US" dirty="0" err="1"/>
              <a:t>Guvi</a:t>
            </a:r>
            <a:r>
              <a:rPr lang="en-US" dirty="0"/>
              <a:t> tech” &gt; </a:t>
            </a:r>
            <a:r>
              <a:rPr lang="en-US" dirty="0" err="1"/>
              <a:t>hello.txt</a:t>
            </a:r>
            <a:endParaRPr lang="en-US" dirty="0"/>
          </a:p>
          <a:p>
            <a:r>
              <a:rPr lang="en-US" dirty="0"/>
              <a:t>ec2-user]#  ls</a:t>
            </a:r>
          </a:p>
          <a:p>
            <a:r>
              <a:rPr lang="en-US" dirty="0"/>
              <a:t>ec2-user]#  aws s3 cp </a:t>
            </a:r>
            <a:r>
              <a:rPr lang="en-US" dirty="0" err="1"/>
              <a:t>hello.txt</a:t>
            </a:r>
            <a:r>
              <a:rPr lang="en-US" dirty="0"/>
              <a:t> s3://</a:t>
            </a:r>
            <a:r>
              <a:rPr lang="en-US" dirty="0" err="1"/>
              <a:t>guvipresigned</a:t>
            </a:r>
            <a:endParaRPr lang="en-US" dirty="0"/>
          </a:p>
          <a:p>
            <a:r>
              <a:rPr lang="en-US" dirty="0"/>
              <a:t>ec2-user]#  aws s3 ls s3://</a:t>
            </a:r>
            <a:r>
              <a:rPr lang="en-US" dirty="0" err="1"/>
              <a:t>guvipresigned</a:t>
            </a:r>
            <a:endParaRPr lang="en-US" dirty="0"/>
          </a:p>
          <a:p>
            <a:r>
              <a:rPr lang="en-US" dirty="0"/>
              <a:t>Go to S3 service</a:t>
            </a:r>
          </a:p>
          <a:p>
            <a:r>
              <a:rPr lang="en-US" dirty="0"/>
              <a:t>Go to file(</a:t>
            </a:r>
            <a:r>
              <a:rPr lang="en-US" dirty="0" err="1"/>
              <a:t>hello.txt</a:t>
            </a:r>
            <a:r>
              <a:rPr lang="en-US" dirty="0"/>
              <a:t>) and open the file. Its giving error because by default it private.</a:t>
            </a:r>
          </a:p>
          <a:p>
            <a:r>
              <a:rPr lang="en-US" dirty="0"/>
              <a:t>ec2-user]#  aws s3 </a:t>
            </a:r>
            <a:r>
              <a:rPr lang="en-US" dirty="0" err="1"/>
              <a:t>presign</a:t>
            </a:r>
            <a:r>
              <a:rPr lang="en-US" dirty="0"/>
              <a:t> s3://</a:t>
            </a:r>
            <a:r>
              <a:rPr lang="en-US" dirty="0" err="1"/>
              <a:t>guvipresigned</a:t>
            </a:r>
            <a:r>
              <a:rPr lang="en-US" dirty="0"/>
              <a:t>/</a:t>
            </a:r>
            <a:r>
              <a:rPr lang="en-US" dirty="0" err="1"/>
              <a:t>hello.txt</a:t>
            </a:r>
            <a:r>
              <a:rPr lang="en-US" dirty="0"/>
              <a:t> --expires-in 300</a:t>
            </a:r>
          </a:p>
          <a:p>
            <a:r>
              <a:rPr lang="en-US" dirty="0"/>
              <a:t>We can copy and paste URL in browser. Its working now.</a:t>
            </a:r>
          </a:p>
          <a:p>
            <a:endParaRPr lang="en-US" dirty="0"/>
          </a:p>
        </p:txBody>
      </p:sp>
    </p:spTree>
    <p:extLst>
      <p:ext uri="{BB962C8B-B14F-4D97-AF65-F5344CB8AC3E}">
        <p14:creationId xmlns:p14="http://schemas.microsoft.com/office/powerpoint/2010/main" val="3783527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A248-2F92-1506-ADB8-3A143F99D286}"/>
              </a:ext>
            </a:extLst>
          </p:cNvPr>
          <p:cNvSpPr>
            <a:spLocks noGrp="1"/>
          </p:cNvSpPr>
          <p:nvPr>
            <p:ph type="title"/>
          </p:nvPr>
        </p:nvSpPr>
        <p:spPr/>
        <p:txBody>
          <a:bodyPr/>
          <a:lstStyle/>
          <a:p>
            <a:r>
              <a:rPr lang="en-US" dirty="0"/>
              <a:t>STS (Secure Token Service)</a:t>
            </a:r>
          </a:p>
        </p:txBody>
      </p:sp>
      <p:pic>
        <p:nvPicPr>
          <p:cNvPr id="6" name="Content Placeholder 5">
            <a:extLst>
              <a:ext uri="{FF2B5EF4-FFF2-40B4-BE49-F238E27FC236}">
                <a16:creationId xmlns:a16="http://schemas.microsoft.com/office/drawing/2014/main" id="{8FD65DBC-2EEA-A54C-714D-8EF5C53A5B61}"/>
              </a:ext>
            </a:extLst>
          </p:cNvPr>
          <p:cNvPicPr>
            <a:picLocks noGrp="1" noChangeAspect="1"/>
          </p:cNvPicPr>
          <p:nvPr>
            <p:ph idx="1"/>
          </p:nvPr>
        </p:nvPicPr>
        <p:blipFill>
          <a:blip r:embed="rId2"/>
          <a:stretch>
            <a:fillRect/>
          </a:stretch>
        </p:blipFill>
        <p:spPr>
          <a:xfrm>
            <a:off x="838200" y="2797809"/>
            <a:ext cx="10515600" cy="3469650"/>
          </a:xfrm>
          <a:prstGeom prst="rect">
            <a:avLst/>
          </a:prstGeom>
        </p:spPr>
      </p:pic>
      <p:sp>
        <p:nvSpPr>
          <p:cNvPr id="7" name="TextBox 6">
            <a:extLst>
              <a:ext uri="{FF2B5EF4-FFF2-40B4-BE49-F238E27FC236}">
                <a16:creationId xmlns:a16="http://schemas.microsoft.com/office/drawing/2014/main" id="{24196657-E909-BC49-B62C-2B7CBA3463B6}"/>
              </a:ext>
            </a:extLst>
          </p:cNvPr>
          <p:cNvSpPr txBox="1"/>
          <p:nvPr/>
        </p:nvSpPr>
        <p:spPr>
          <a:xfrm>
            <a:off x="963827" y="2236573"/>
            <a:ext cx="3212757" cy="369332"/>
          </a:xfrm>
          <a:prstGeom prst="rect">
            <a:avLst/>
          </a:prstGeom>
          <a:noFill/>
        </p:spPr>
        <p:txBody>
          <a:bodyPr wrap="square" rtlCol="0">
            <a:spAutoFit/>
          </a:bodyPr>
          <a:lstStyle/>
          <a:p>
            <a:r>
              <a:rPr lang="en-US" dirty="0"/>
              <a:t>Scenarios</a:t>
            </a:r>
          </a:p>
        </p:txBody>
      </p:sp>
    </p:spTree>
    <p:extLst>
      <p:ext uri="{BB962C8B-B14F-4D97-AF65-F5344CB8AC3E}">
        <p14:creationId xmlns:p14="http://schemas.microsoft.com/office/powerpoint/2010/main" val="3208897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A248-2F92-1506-ADB8-3A143F99D286}"/>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9E25B565-D73B-4110-6591-87C408C1209C}"/>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42CBCFFD-9D17-562D-A2FE-9A0957B3DDB0}"/>
              </a:ext>
            </a:extLst>
          </p:cNvPr>
          <p:cNvPicPr>
            <a:picLocks noChangeAspect="1"/>
          </p:cNvPicPr>
          <p:nvPr/>
        </p:nvPicPr>
        <p:blipFill>
          <a:blip r:embed="rId2"/>
          <a:stretch>
            <a:fillRect/>
          </a:stretch>
        </p:blipFill>
        <p:spPr>
          <a:xfrm>
            <a:off x="838200" y="240957"/>
            <a:ext cx="5584950" cy="6376086"/>
          </a:xfrm>
          <a:prstGeom prst="rect">
            <a:avLst/>
          </a:prstGeom>
        </p:spPr>
      </p:pic>
      <p:pic>
        <p:nvPicPr>
          <p:cNvPr id="7" name="Picture 6">
            <a:extLst>
              <a:ext uri="{FF2B5EF4-FFF2-40B4-BE49-F238E27FC236}">
                <a16:creationId xmlns:a16="http://schemas.microsoft.com/office/drawing/2014/main" id="{DD84DE5F-BB76-57B6-AB40-BDE76A5BACDA}"/>
              </a:ext>
            </a:extLst>
          </p:cNvPr>
          <p:cNvPicPr>
            <a:picLocks noChangeAspect="1"/>
          </p:cNvPicPr>
          <p:nvPr/>
        </p:nvPicPr>
        <p:blipFill>
          <a:blip r:embed="rId3"/>
          <a:stretch>
            <a:fillRect/>
          </a:stretch>
        </p:blipFill>
        <p:spPr>
          <a:xfrm>
            <a:off x="6608207" y="2113006"/>
            <a:ext cx="4834149" cy="2681416"/>
          </a:xfrm>
          <a:prstGeom prst="rect">
            <a:avLst/>
          </a:prstGeom>
        </p:spPr>
      </p:pic>
    </p:spTree>
    <p:extLst>
      <p:ext uri="{BB962C8B-B14F-4D97-AF65-F5344CB8AC3E}">
        <p14:creationId xmlns:p14="http://schemas.microsoft.com/office/powerpoint/2010/main" val="1154412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A248-2F92-1506-ADB8-3A143F99D286}"/>
              </a:ext>
            </a:extLst>
          </p:cNvPr>
          <p:cNvSpPr>
            <a:spLocks noGrp="1"/>
          </p:cNvSpPr>
          <p:nvPr>
            <p:ph type="title"/>
          </p:nvPr>
        </p:nvSpPr>
        <p:spPr/>
        <p:txBody>
          <a:bodyPr/>
          <a:lstStyle/>
          <a:p>
            <a:r>
              <a:rPr lang="en-US" dirty="0"/>
              <a:t>Logging and </a:t>
            </a:r>
            <a:r>
              <a:rPr lang="en-US" dirty="0" err="1"/>
              <a:t>Monitroing</a:t>
            </a:r>
            <a:endParaRPr lang="en-US" dirty="0"/>
          </a:p>
        </p:txBody>
      </p:sp>
      <p:sp>
        <p:nvSpPr>
          <p:cNvPr id="5" name="Content Placeholder 4">
            <a:extLst>
              <a:ext uri="{FF2B5EF4-FFF2-40B4-BE49-F238E27FC236}">
                <a16:creationId xmlns:a16="http://schemas.microsoft.com/office/drawing/2014/main" id="{19405F24-DF04-0B39-28F2-2B530EE97EEB}"/>
              </a:ext>
            </a:extLst>
          </p:cNvPr>
          <p:cNvSpPr>
            <a:spLocks noGrp="1"/>
          </p:cNvSpPr>
          <p:nvPr>
            <p:ph idx="1"/>
          </p:nvPr>
        </p:nvSpPr>
        <p:spPr/>
        <p:txBody>
          <a:bodyPr/>
          <a:lstStyle/>
          <a:p>
            <a:r>
              <a:rPr lang="en-US" dirty="0"/>
              <a:t>CloudWatch</a:t>
            </a:r>
          </a:p>
          <a:p>
            <a:r>
              <a:rPr lang="en-US" dirty="0"/>
              <a:t>Cloud Trail</a:t>
            </a:r>
          </a:p>
        </p:txBody>
      </p:sp>
    </p:spTree>
    <p:extLst>
      <p:ext uri="{BB962C8B-B14F-4D97-AF65-F5344CB8AC3E}">
        <p14:creationId xmlns:p14="http://schemas.microsoft.com/office/powerpoint/2010/main" val="4287114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CE63-4C45-D756-A091-9558BBB032E2}"/>
              </a:ext>
            </a:extLst>
          </p:cNvPr>
          <p:cNvSpPr>
            <a:spLocks noGrp="1"/>
          </p:cNvSpPr>
          <p:nvPr>
            <p:ph type="title"/>
          </p:nvPr>
        </p:nvSpPr>
        <p:spPr/>
        <p:txBody>
          <a:bodyPr/>
          <a:lstStyle/>
          <a:p>
            <a:r>
              <a:rPr lang="en-US" dirty="0"/>
              <a:t>CloudWatch</a:t>
            </a:r>
          </a:p>
        </p:txBody>
      </p:sp>
      <p:pic>
        <p:nvPicPr>
          <p:cNvPr id="4" name="Content Placeholder 3">
            <a:extLst>
              <a:ext uri="{FF2B5EF4-FFF2-40B4-BE49-F238E27FC236}">
                <a16:creationId xmlns:a16="http://schemas.microsoft.com/office/drawing/2014/main" id="{0F3AD3AE-4E11-4E2C-DDBA-A4509AADDE11}"/>
              </a:ext>
            </a:extLst>
          </p:cNvPr>
          <p:cNvPicPr>
            <a:picLocks noGrp="1" noChangeAspect="1"/>
          </p:cNvPicPr>
          <p:nvPr>
            <p:ph idx="1"/>
          </p:nvPr>
        </p:nvPicPr>
        <p:blipFill>
          <a:blip r:embed="rId2"/>
          <a:stretch>
            <a:fillRect/>
          </a:stretch>
        </p:blipFill>
        <p:spPr>
          <a:xfrm>
            <a:off x="628135" y="1441799"/>
            <a:ext cx="10515600" cy="3364329"/>
          </a:xfrm>
          <a:prstGeom prst="rect">
            <a:avLst/>
          </a:prstGeom>
        </p:spPr>
      </p:pic>
      <p:pic>
        <p:nvPicPr>
          <p:cNvPr id="5" name="Picture 4">
            <a:extLst>
              <a:ext uri="{FF2B5EF4-FFF2-40B4-BE49-F238E27FC236}">
                <a16:creationId xmlns:a16="http://schemas.microsoft.com/office/drawing/2014/main" id="{2DB3C190-74B8-DD39-451B-CD3145114D4F}"/>
              </a:ext>
            </a:extLst>
          </p:cNvPr>
          <p:cNvPicPr>
            <a:picLocks noChangeAspect="1"/>
          </p:cNvPicPr>
          <p:nvPr/>
        </p:nvPicPr>
        <p:blipFill>
          <a:blip r:embed="rId3"/>
          <a:stretch>
            <a:fillRect/>
          </a:stretch>
        </p:blipFill>
        <p:spPr>
          <a:xfrm>
            <a:off x="716692" y="4901170"/>
            <a:ext cx="2276904" cy="1591705"/>
          </a:xfrm>
          <a:prstGeom prst="rect">
            <a:avLst/>
          </a:prstGeom>
        </p:spPr>
      </p:pic>
    </p:spTree>
    <p:extLst>
      <p:ext uri="{BB962C8B-B14F-4D97-AF65-F5344CB8AC3E}">
        <p14:creationId xmlns:p14="http://schemas.microsoft.com/office/powerpoint/2010/main" val="2188114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CE63-4C45-D756-A091-9558BBB032E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25C9651-D36D-B6AE-1608-F8E7CF5E5FB1}"/>
              </a:ext>
            </a:extLst>
          </p:cNvPr>
          <p:cNvPicPr>
            <a:picLocks noGrp="1" noChangeAspect="1"/>
          </p:cNvPicPr>
          <p:nvPr>
            <p:ph idx="1"/>
          </p:nvPr>
        </p:nvPicPr>
        <p:blipFill>
          <a:blip r:embed="rId2"/>
          <a:stretch>
            <a:fillRect/>
          </a:stretch>
        </p:blipFill>
        <p:spPr>
          <a:xfrm>
            <a:off x="838200" y="1690688"/>
            <a:ext cx="9507352" cy="4802187"/>
          </a:xfrm>
          <a:prstGeom prst="rect">
            <a:avLst/>
          </a:prstGeom>
        </p:spPr>
      </p:pic>
    </p:spTree>
    <p:extLst>
      <p:ext uri="{BB962C8B-B14F-4D97-AF65-F5344CB8AC3E}">
        <p14:creationId xmlns:p14="http://schemas.microsoft.com/office/powerpoint/2010/main" val="2946320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CE63-4C45-D756-A091-9558BBB032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42B60B-2BA1-6D35-7BF5-6072B701DB42}"/>
              </a:ext>
            </a:extLst>
          </p:cNvPr>
          <p:cNvSpPr>
            <a:spLocks noGrp="1"/>
          </p:cNvSpPr>
          <p:nvPr>
            <p:ph idx="1"/>
          </p:nvPr>
        </p:nvSpPr>
        <p:spPr/>
        <p:txBody>
          <a:bodyPr/>
          <a:lstStyle/>
          <a:p>
            <a:r>
              <a:rPr lang="en-US" dirty="0"/>
              <a:t>Go </a:t>
            </a:r>
            <a:r>
              <a:rPr lang="en-US" dirty="0" err="1"/>
              <a:t>Cloudwatch</a:t>
            </a:r>
            <a:r>
              <a:rPr lang="en-US" dirty="0"/>
              <a:t> Service</a:t>
            </a:r>
          </a:p>
          <a:p>
            <a:r>
              <a:rPr lang="en-US" dirty="0"/>
              <a:t>Create Dashboard</a:t>
            </a:r>
          </a:p>
          <a:p>
            <a:pPr lvl="1"/>
            <a:r>
              <a:rPr lang="en-US" dirty="0"/>
              <a:t>Select Metrics -&gt; EC2  -&gt; CPU Utilization</a:t>
            </a:r>
          </a:p>
          <a:p>
            <a:r>
              <a:rPr lang="en-US" dirty="0"/>
              <a:t>Create Alarm -&gt; select EC2 </a:t>
            </a:r>
            <a:r>
              <a:rPr lang="en-US" dirty="0" err="1"/>
              <a:t>Instancs</a:t>
            </a:r>
            <a:r>
              <a:rPr lang="en-US" dirty="0"/>
              <a:t> -&gt; whenever CPU Utilization &gt; 80% -&gt; Trigger Alarm</a:t>
            </a:r>
          </a:p>
          <a:p>
            <a:r>
              <a:rPr lang="en-US" dirty="0"/>
              <a:t>Create Rule</a:t>
            </a:r>
          </a:p>
          <a:p>
            <a:pPr lvl="1"/>
            <a:r>
              <a:rPr lang="en-US" dirty="0"/>
              <a:t>Select event source -&gt; Add target -&gt; lambda</a:t>
            </a:r>
          </a:p>
          <a:p>
            <a:pPr lvl="1"/>
            <a:r>
              <a:rPr lang="en-US" dirty="0"/>
              <a:t>Schedule event</a:t>
            </a:r>
          </a:p>
        </p:txBody>
      </p:sp>
    </p:spTree>
    <p:extLst>
      <p:ext uri="{BB962C8B-B14F-4D97-AF65-F5344CB8AC3E}">
        <p14:creationId xmlns:p14="http://schemas.microsoft.com/office/powerpoint/2010/main" val="1359284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CE63-4C45-D756-A091-9558BBB032E2}"/>
              </a:ext>
            </a:extLst>
          </p:cNvPr>
          <p:cNvSpPr>
            <a:spLocks noGrp="1"/>
          </p:cNvSpPr>
          <p:nvPr>
            <p:ph type="title"/>
          </p:nvPr>
        </p:nvSpPr>
        <p:spPr/>
        <p:txBody>
          <a:bodyPr/>
          <a:lstStyle/>
          <a:p>
            <a:r>
              <a:rPr lang="en-US" dirty="0"/>
              <a:t>Cloud Trail</a:t>
            </a:r>
          </a:p>
        </p:txBody>
      </p:sp>
      <p:pic>
        <p:nvPicPr>
          <p:cNvPr id="4" name="Content Placeholder 3">
            <a:extLst>
              <a:ext uri="{FF2B5EF4-FFF2-40B4-BE49-F238E27FC236}">
                <a16:creationId xmlns:a16="http://schemas.microsoft.com/office/drawing/2014/main" id="{78FD03FF-7674-EF71-11E7-66E10A2C3DA7}"/>
              </a:ext>
            </a:extLst>
          </p:cNvPr>
          <p:cNvPicPr>
            <a:picLocks noGrp="1" noChangeAspect="1"/>
          </p:cNvPicPr>
          <p:nvPr>
            <p:ph idx="1"/>
          </p:nvPr>
        </p:nvPicPr>
        <p:blipFill>
          <a:blip r:embed="rId2"/>
          <a:stretch>
            <a:fillRect/>
          </a:stretch>
        </p:blipFill>
        <p:spPr>
          <a:xfrm>
            <a:off x="908559" y="1690688"/>
            <a:ext cx="9599629" cy="4351338"/>
          </a:xfrm>
          <a:prstGeom prst="rect">
            <a:avLst/>
          </a:prstGeom>
        </p:spPr>
      </p:pic>
    </p:spTree>
    <p:extLst>
      <p:ext uri="{BB962C8B-B14F-4D97-AF65-F5344CB8AC3E}">
        <p14:creationId xmlns:p14="http://schemas.microsoft.com/office/powerpoint/2010/main" val="4003880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CE63-4C45-D756-A091-9558BBB032E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C8206D6-4DD1-DBFB-93EB-CEB9F2132E9E}"/>
              </a:ext>
            </a:extLst>
          </p:cNvPr>
          <p:cNvPicPr>
            <a:picLocks noGrp="1" noChangeAspect="1"/>
          </p:cNvPicPr>
          <p:nvPr>
            <p:ph idx="1"/>
          </p:nvPr>
        </p:nvPicPr>
        <p:blipFill>
          <a:blip r:embed="rId2"/>
          <a:stretch>
            <a:fillRect/>
          </a:stretch>
        </p:blipFill>
        <p:spPr>
          <a:xfrm>
            <a:off x="1035035" y="1825625"/>
            <a:ext cx="10121929" cy="4351338"/>
          </a:xfrm>
          <a:prstGeom prst="rect">
            <a:avLst/>
          </a:prstGeom>
        </p:spPr>
      </p:pic>
    </p:spTree>
    <p:extLst>
      <p:ext uri="{BB962C8B-B14F-4D97-AF65-F5344CB8AC3E}">
        <p14:creationId xmlns:p14="http://schemas.microsoft.com/office/powerpoint/2010/main" val="2489625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9735-8EC7-8B59-3E4D-ED9B5BC9CA8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51FEEE5-2C74-738D-D315-3BE1B570216C}"/>
              </a:ext>
            </a:extLst>
          </p:cNvPr>
          <p:cNvPicPr>
            <a:picLocks noGrp="1" noChangeAspect="1"/>
          </p:cNvPicPr>
          <p:nvPr>
            <p:ph idx="1"/>
          </p:nvPr>
        </p:nvPicPr>
        <p:blipFill>
          <a:blip r:embed="rId2"/>
          <a:stretch>
            <a:fillRect/>
          </a:stretch>
        </p:blipFill>
        <p:spPr>
          <a:xfrm>
            <a:off x="3616503" y="1825624"/>
            <a:ext cx="4583243" cy="4739935"/>
          </a:xfrm>
          <a:prstGeom prst="rect">
            <a:avLst/>
          </a:prstGeom>
        </p:spPr>
      </p:pic>
    </p:spTree>
    <p:extLst>
      <p:ext uri="{BB962C8B-B14F-4D97-AF65-F5344CB8AC3E}">
        <p14:creationId xmlns:p14="http://schemas.microsoft.com/office/powerpoint/2010/main" val="3105269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CE63-4C45-D756-A091-9558BBB032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42B60B-2BA1-6D35-7BF5-6072B701DB4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99722C1-B2BC-CC10-8716-C68E54CA85B6}"/>
              </a:ext>
            </a:extLst>
          </p:cNvPr>
          <p:cNvPicPr>
            <a:picLocks noChangeAspect="1"/>
          </p:cNvPicPr>
          <p:nvPr/>
        </p:nvPicPr>
        <p:blipFill>
          <a:blip r:embed="rId2"/>
          <a:stretch>
            <a:fillRect/>
          </a:stretch>
        </p:blipFill>
        <p:spPr>
          <a:xfrm>
            <a:off x="937054" y="1825625"/>
            <a:ext cx="10970752" cy="4105618"/>
          </a:xfrm>
          <a:prstGeom prst="rect">
            <a:avLst/>
          </a:prstGeom>
        </p:spPr>
      </p:pic>
    </p:spTree>
    <p:extLst>
      <p:ext uri="{BB962C8B-B14F-4D97-AF65-F5344CB8AC3E}">
        <p14:creationId xmlns:p14="http://schemas.microsoft.com/office/powerpoint/2010/main" val="1363950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CE63-4C45-D756-A091-9558BBB032E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FE6A1C3-4164-BAB0-FAB7-7B4F70478CA7}"/>
              </a:ext>
            </a:extLst>
          </p:cNvPr>
          <p:cNvPicPr>
            <a:picLocks noGrp="1" noChangeAspect="1"/>
          </p:cNvPicPr>
          <p:nvPr>
            <p:ph idx="1"/>
          </p:nvPr>
        </p:nvPicPr>
        <p:blipFill>
          <a:blip r:embed="rId2"/>
          <a:stretch>
            <a:fillRect/>
          </a:stretch>
        </p:blipFill>
        <p:spPr>
          <a:xfrm>
            <a:off x="309156" y="1690689"/>
            <a:ext cx="11044644" cy="4802186"/>
          </a:xfrm>
          <a:prstGeom prst="rect">
            <a:avLst/>
          </a:prstGeom>
        </p:spPr>
      </p:pic>
    </p:spTree>
    <p:extLst>
      <p:ext uri="{BB962C8B-B14F-4D97-AF65-F5344CB8AC3E}">
        <p14:creationId xmlns:p14="http://schemas.microsoft.com/office/powerpoint/2010/main" val="4082646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CE63-4C45-D756-A091-9558BBB032E2}"/>
              </a:ext>
            </a:extLst>
          </p:cNvPr>
          <p:cNvSpPr>
            <a:spLocks noGrp="1"/>
          </p:cNvSpPr>
          <p:nvPr>
            <p:ph type="title"/>
          </p:nvPr>
        </p:nvSpPr>
        <p:spPr/>
        <p:txBody>
          <a:bodyPr/>
          <a:lstStyle/>
          <a:p>
            <a:r>
              <a:rPr lang="en-US" dirty="0"/>
              <a:t>AWS Config </a:t>
            </a:r>
          </a:p>
        </p:txBody>
      </p:sp>
      <p:sp>
        <p:nvSpPr>
          <p:cNvPr id="3" name="Content Placeholder 2">
            <a:extLst>
              <a:ext uri="{FF2B5EF4-FFF2-40B4-BE49-F238E27FC236}">
                <a16:creationId xmlns:a16="http://schemas.microsoft.com/office/drawing/2014/main" id="{2542B60B-2BA1-6D35-7BF5-6072B701DB42}"/>
              </a:ext>
            </a:extLst>
          </p:cNvPr>
          <p:cNvSpPr>
            <a:spLocks noGrp="1"/>
          </p:cNvSpPr>
          <p:nvPr>
            <p:ph idx="1"/>
          </p:nvPr>
        </p:nvSpPr>
        <p:spPr/>
        <p:txBody>
          <a:bodyPr/>
          <a:lstStyle/>
          <a:p>
            <a:pPr algn="l"/>
            <a:r>
              <a:rPr lang="en-SG" b="0" i="0" dirty="0">
                <a:solidFill>
                  <a:srgbClr val="374151"/>
                </a:solidFill>
                <a:effectLst/>
                <a:latin typeface="Söhne"/>
              </a:rPr>
              <a:t>AWS Config is a fully managed service provided by Amazon Web Services (AWS) that helps you assess, audit, and evaluate the configuration of your AWS resources. It enables you to track changes to your AWS resources and determine the compliance status of your resources against your organization's policies.</a:t>
            </a:r>
          </a:p>
          <a:p>
            <a:pPr algn="l"/>
            <a:r>
              <a:rPr lang="en-SG" b="0" i="0" dirty="0">
                <a:solidFill>
                  <a:srgbClr val="374151"/>
                </a:solidFill>
                <a:effectLst/>
                <a:latin typeface="Söhne"/>
              </a:rPr>
              <a:t>AWS Config captures configuration details of your AWS resources and provides a detailed inventory of all the resources within your AWS account. It also continuously monitors the configuration of your resources and alerts you when it detects any changes or potential security risks.</a:t>
            </a:r>
          </a:p>
          <a:p>
            <a:endParaRPr lang="en-US" dirty="0"/>
          </a:p>
        </p:txBody>
      </p:sp>
    </p:spTree>
    <p:extLst>
      <p:ext uri="{BB962C8B-B14F-4D97-AF65-F5344CB8AC3E}">
        <p14:creationId xmlns:p14="http://schemas.microsoft.com/office/powerpoint/2010/main" val="1493672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CE63-4C45-D756-A091-9558BBB032E2}"/>
              </a:ext>
            </a:extLst>
          </p:cNvPr>
          <p:cNvSpPr>
            <a:spLocks noGrp="1"/>
          </p:cNvSpPr>
          <p:nvPr>
            <p:ph type="title"/>
          </p:nvPr>
        </p:nvSpPr>
        <p:spPr/>
        <p:txBody>
          <a:bodyPr/>
          <a:lstStyle/>
          <a:p>
            <a:r>
              <a:rPr lang="en-US" dirty="0"/>
              <a:t> High Level Diagram(HLD)</a:t>
            </a:r>
          </a:p>
        </p:txBody>
      </p:sp>
      <p:sp>
        <p:nvSpPr>
          <p:cNvPr id="3" name="Content Placeholder 2">
            <a:extLst>
              <a:ext uri="{FF2B5EF4-FFF2-40B4-BE49-F238E27FC236}">
                <a16:creationId xmlns:a16="http://schemas.microsoft.com/office/drawing/2014/main" id="{2542B60B-2BA1-6D35-7BF5-6072B701DB42}"/>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971B7165-5AE0-8CCD-5651-25BB491A3169}"/>
              </a:ext>
            </a:extLst>
          </p:cNvPr>
          <p:cNvPicPr>
            <a:picLocks noChangeAspect="1"/>
          </p:cNvPicPr>
          <p:nvPr/>
        </p:nvPicPr>
        <p:blipFill>
          <a:blip r:embed="rId2"/>
          <a:stretch>
            <a:fillRect/>
          </a:stretch>
        </p:blipFill>
        <p:spPr>
          <a:xfrm>
            <a:off x="1010120" y="1822473"/>
            <a:ext cx="7553112" cy="4231634"/>
          </a:xfrm>
          <a:prstGeom prst="rect">
            <a:avLst/>
          </a:prstGeom>
        </p:spPr>
      </p:pic>
    </p:spTree>
    <p:extLst>
      <p:ext uri="{BB962C8B-B14F-4D97-AF65-F5344CB8AC3E}">
        <p14:creationId xmlns:p14="http://schemas.microsoft.com/office/powerpoint/2010/main" val="3122512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CE63-4C45-D756-A091-9558BBB032E2}"/>
              </a:ext>
            </a:extLst>
          </p:cNvPr>
          <p:cNvSpPr>
            <a:spLocks noGrp="1"/>
          </p:cNvSpPr>
          <p:nvPr>
            <p:ph type="title"/>
          </p:nvPr>
        </p:nvSpPr>
        <p:spPr/>
        <p:txBody>
          <a:bodyPr/>
          <a:lstStyle/>
          <a:p>
            <a:r>
              <a:rPr lang="en-US" dirty="0"/>
              <a:t>Cloud HSM</a:t>
            </a:r>
          </a:p>
        </p:txBody>
      </p:sp>
      <p:sp>
        <p:nvSpPr>
          <p:cNvPr id="7" name="Content Placeholder 6">
            <a:extLst>
              <a:ext uri="{FF2B5EF4-FFF2-40B4-BE49-F238E27FC236}">
                <a16:creationId xmlns:a16="http://schemas.microsoft.com/office/drawing/2014/main" id="{38B8F829-4BC4-3143-5837-2E7252A42DFD}"/>
              </a:ext>
            </a:extLst>
          </p:cNvPr>
          <p:cNvSpPr>
            <a:spLocks noGrp="1"/>
          </p:cNvSpPr>
          <p:nvPr>
            <p:ph idx="1"/>
          </p:nvPr>
        </p:nvSpPr>
        <p:spPr/>
        <p:txBody>
          <a:bodyPr>
            <a:normAutofit fontScale="85000" lnSpcReduction="10000"/>
          </a:bodyPr>
          <a:lstStyle/>
          <a:p>
            <a:r>
              <a:rPr lang="en-SG" b="0" i="0" dirty="0">
                <a:solidFill>
                  <a:srgbClr val="374151"/>
                </a:solidFill>
                <a:effectLst/>
                <a:latin typeface="Söhne"/>
              </a:rPr>
              <a:t>AWS </a:t>
            </a:r>
            <a:r>
              <a:rPr lang="en-SG" b="0" i="0" dirty="0" err="1">
                <a:solidFill>
                  <a:srgbClr val="374151"/>
                </a:solidFill>
                <a:effectLst/>
                <a:latin typeface="Söhne"/>
              </a:rPr>
              <a:t>CloudHSM</a:t>
            </a:r>
            <a:r>
              <a:rPr lang="en-SG" b="0" i="0" dirty="0">
                <a:solidFill>
                  <a:srgbClr val="374151"/>
                </a:solidFill>
                <a:effectLst/>
                <a:latin typeface="Söhne"/>
              </a:rPr>
              <a:t> is a cloud-based hardware security module (HSM) that enables you to generate and use your own encryption keys in the cloud. An HSM is a hardware device that provides secure key storage and cryptographic operations. It is typically used in high-security applications where encryption keys must be protected from unauthorized access or tampering.</a:t>
            </a:r>
          </a:p>
          <a:p>
            <a:pPr algn="l"/>
            <a:r>
              <a:rPr lang="en-SG" b="0" i="0" dirty="0">
                <a:solidFill>
                  <a:srgbClr val="374151"/>
                </a:solidFill>
                <a:effectLst/>
                <a:latin typeface="Söhne"/>
              </a:rPr>
              <a:t>AWS </a:t>
            </a:r>
            <a:r>
              <a:rPr lang="en-SG" b="0" i="0" dirty="0" err="1">
                <a:solidFill>
                  <a:srgbClr val="374151"/>
                </a:solidFill>
                <a:effectLst/>
                <a:latin typeface="Söhne"/>
              </a:rPr>
              <a:t>CloudHSM</a:t>
            </a:r>
            <a:r>
              <a:rPr lang="en-SG" b="0" i="0" dirty="0">
                <a:solidFill>
                  <a:srgbClr val="374151"/>
                </a:solidFill>
                <a:effectLst/>
                <a:latin typeface="Söhne"/>
              </a:rPr>
              <a:t> is designed to meet regulatory and compliance requirements, such as those for HIPAA, PCI DSS, and FIPS 140-2 Level 3. It integrates with other AWS services, such as Amazon S3, Amazon RDS, and Amazon Redshift, to enable you to use your own keys for encrypting data stored in those services.</a:t>
            </a:r>
          </a:p>
          <a:p>
            <a:pPr algn="l"/>
            <a:r>
              <a:rPr lang="en-SG" b="0" i="0" dirty="0">
                <a:solidFill>
                  <a:srgbClr val="374151"/>
                </a:solidFill>
                <a:effectLst/>
                <a:latin typeface="Söhne"/>
              </a:rPr>
              <a:t>Overall, AWS </a:t>
            </a:r>
            <a:r>
              <a:rPr lang="en-SG" b="0" i="0" dirty="0" err="1">
                <a:solidFill>
                  <a:srgbClr val="374151"/>
                </a:solidFill>
                <a:effectLst/>
                <a:latin typeface="Söhne"/>
              </a:rPr>
              <a:t>CloudHSM</a:t>
            </a:r>
            <a:r>
              <a:rPr lang="en-SG" b="0" i="0" dirty="0">
                <a:solidFill>
                  <a:srgbClr val="374151"/>
                </a:solidFill>
                <a:effectLst/>
                <a:latin typeface="Söhne"/>
              </a:rPr>
              <a:t> provides a secure and compliant way to generate and use encryption keys in the cloud. It enables you to maintain control over your keys and helps you meet regulatory and compliance requirements.</a:t>
            </a:r>
          </a:p>
          <a:p>
            <a:endParaRPr lang="en-US" dirty="0"/>
          </a:p>
        </p:txBody>
      </p:sp>
    </p:spTree>
    <p:extLst>
      <p:ext uri="{BB962C8B-B14F-4D97-AF65-F5344CB8AC3E}">
        <p14:creationId xmlns:p14="http://schemas.microsoft.com/office/powerpoint/2010/main" val="3841961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2BF3-21FE-F1BE-D435-E84922170BB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CF1A0DB-2994-8024-02BC-F2D8305E17B1}"/>
              </a:ext>
            </a:extLst>
          </p:cNvPr>
          <p:cNvPicPr>
            <a:picLocks noGrp="1" noChangeAspect="1"/>
          </p:cNvPicPr>
          <p:nvPr>
            <p:ph idx="1"/>
          </p:nvPr>
        </p:nvPicPr>
        <p:blipFill>
          <a:blip r:embed="rId2"/>
          <a:stretch>
            <a:fillRect/>
          </a:stretch>
        </p:blipFill>
        <p:spPr>
          <a:xfrm>
            <a:off x="838200" y="2008353"/>
            <a:ext cx="10515600" cy="3985882"/>
          </a:xfrm>
          <a:prstGeom prst="rect">
            <a:avLst/>
          </a:prstGeom>
        </p:spPr>
      </p:pic>
    </p:spTree>
    <p:extLst>
      <p:ext uri="{BB962C8B-B14F-4D97-AF65-F5344CB8AC3E}">
        <p14:creationId xmlns:p14="http://schemas.microsoft.com/office/powerpoint/2010/main" val="874724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CE63-4C45-D756-A091-9558BBB032E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36D9788-B161-BBB5-1501-05BF424C036D}"/>
              </a:ext>
            </a:extLst>
          </p:cNvPr>
          <p:cNvPicPr>
            <a:picLocks noGrp="1" noChangeAspect="1"/>
          </p:cNvPicPr>
          <p:nvPr>
            <p:ph idx="1"/>
          </p:nvPr>
        </p:nvPicPr>
        <p:blipFill>
          <a:blip r:embed="rId2"/>
          <a:stretch>
            <a:fillRect/>
          </a:stretch>
        </p:blipFill>
        <p:spPr>
          <a:xfrm>
            <a:off x="838200" y="1813269"/>
            <a:ext cx="8508708" cy="4351338"/>
          </a:xfrm>
          <a:prstGeom prst="rect">
            <a:avLst/>
          </a:prstGeom>
        </p:spPr>
      </p:pic>
    </p:spTree>
    <p:extLst>
      <p:ext uri="{BB962C8B-B14F-4D97-AF65-F5344CB8AC3E}">
        <p14:creationId xmlns:p14="http://schemas.microsoft.com/office/powerpoint/2010/main" val="3668975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CE63-4C45-D756-A091-9558BBB032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42B60B-2BA1-6D35-7BF5-6072B701DB42}"/>
              </a:ext>
            </a:extLst>
          </p:cNvPr>
          <p:cNvSpPr>
            <a:spLocks noGrp="1"/>
          </p:cNvSpPr>
          <p:nvPr>
            <p:ph idx="1"/>
          </p:nvPr>
        </p:nvSpPr>
        <p:spPr>
          <a:xfrm>
            <a:off x="838200" y="1825624"/>
            <a:ext cx="10515600" cy="5366007"/>
          </a:xfrm>
        </p:spPr>
        <p:txBody>
          <a:bodyPr/>
          <a:lstStyle/>
          <a:p>
            <a:endParaRPr lang="en-US" dirty="0"/>
          </a:p>
        </p:txBody>
      </p:sp>
      <p:pic>
        <p:nvPicPr>
          <p:cNvPr id="4" name="Picture 3">
            <a:extLst>
              <a:ext uri="{FF2B5EF4-FFF2-40B4-BE49-F238E27FC236}">
                <a16:creationId xmlns:a16="http://schemas.microsoft.com/office/drawing/2014/main" id="{6082A357-953B-7EA8-F088-0878B4FABD48}"/>
              </a:ext>
            </a:extLst>
          </p:cNvPr>
          <p:cNvPicPr>
            <a:picLocks noChangeAspect="1"/>
          </p:cNvPicPr>
          <p:nvPr/>
        </p:nvPicPr>
        <p:blipFill>
          <a:blip r:embed="rId2"/>
          <a:stretch>
            <a:fillRect/>
          </a:stretch>
        </p:blipFill>
        <p:spPr>
          <a:xfrm>
            <a:off x="1023551" y="1825625"/>
            <a:ext cx="8565292" cy="4431463"/>
          </a:xfrm>
          <a:prstGeom prst="rect">
            <a:avLst/>
          </a:prstGeom>
        </p:spPr>
      </p:pic>
    </p:spTree>
    <p:extLst>
      <p:ext uri="{BB962C8B-B14F-4D97-AF65-F5344CB8AC3E}">
        <p14:creationId xmlns:p14="http://schemas.microsoft.com/office/powerpoint/2010/main" val="414154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CE63-4C45-D756-A091-9558BBB032E2}"/>
              </a:ext>
            </a:extLst>
          </p:cNvPr>
          <p:cNvSpPr>
            <a:spLocks noGrp="1"/>
          </p:cNvSpPr>
          <p:nvPr>
            <p:ph type="title"/>
          </p:nvPr>
        </p:nvSpPr>
        <p:spPr/>
        <p:txBody>
          <a:bodyPr/>
          <a:lstStyle/>
          <a:p>
            <a:r>
              <a:rPr lang="en-US" dirty="0"/>
              <a:t>AWS Inspector Vs AWS Trusted Advisor</a:t>
            </a:r>
          </a:p>
        </p:txBody>
      </p:sp>
      <p:sp>
        <p:nvSpPr>
          <p:cNvPr id="3" name="Content Placeholder 2">
            <a:extLst>
              <a:ext uri="{FF2B5EF4-FFF2-40B4-BE49-F238E27FC236}">
                <a16:creationId xmlns:a16="http://schemas.microsoft.com/office/drawing/2014/main" id="{2542B60B-2BA1-6D35-7BF5-6072B701DB42}"/>
              </a:ext>
            </a:extLst>
          </p:cNvPr>
          <p:cNvSpPr>
            <a:spLocks noGrp="1"/>
          </p:cNvSpPr>
          <p:nvPr>
            <p:ph idx="1"/>
          </p:nvPr>
        </p:nvSpPr>
        <p:spPr/>
        <p:txBody>
          <a:bodyPr/>
          <a:lstStyle/>
          <a:p>
            <a:r>
              <a:rPr lang="en-US" dirty="0"/>
              <a:t>What is AWS Inspector:</a:t>
            </a:r>
          </a:p>
          <a:p>
            <a:pPr lvl="1"/>
            <a:endParaRPr lang="en-US" dirty="0"/>
          </a:p>
        </p:txBody>
      </p:sp>
      <p:pic>
        <p:nvPicPr>
          <p:cNvPr id="4" name="Picture 3">
            <a:extLst>
              <a:ext uri="{FF2B5EF4-FFF2-40B4-BE49-F238E27FC236}">
                <a16:creationId xmlns:a16="http://schemas.microsoft.com/office/drawing/2014/main" id="{16BEF275-484D-9AAC-60B6-8C292B55D5B8}"/>
              </a:ext>
            </a:extLst>
          </p:cNvPr>
          <p:cNvPicPr>
            <a:picLocks noChangeAspect="1"/>
          </p:cNvPicPr>
          <p:nvPr/>
        </p:nvPicPr>
        <p:blipFill>
          <a:blip r:embed="rId2"/>
          <a:stretch>
            <a:fillRect/>
          </a:stretch>
        </p:blipFill>
        <p:spPr>
          <a:xfrm>
            <a:off x="1474305" y="2258333"/>
            <a:ext cx="7772400" cy="3918630"/>
          </a:xfrm>
          <a:prstGeom prst="rect">
            <a:avLst/>
          </a:prstGeom>
        </p:spPr>
      </p:pic>
    </p:spTree>
    <p:extLst>
      <p:ext uri="{BB962C8B-B14F-4D97-AF65-F5344CB8AC3E}">
        <p14:creationId xmlns:p14="http://schemas.microsoft.com/office/powerpoint/2010/main" val="2274118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CE63-4C45-D756-A091-9558BBB032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42B60B-2BA1-6D35-7BF5-6072B701DB4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ECCAC2A-213D-B701-51BF-0C4398D061AD}"/>
              </a:ext>
            </a:extLst>
          </p:cNvPr>
          <p:cNvPicPr>
            <a:picLocks noChangeAspect="1"/>
          </p:cNvPicPr>
          <p:nvPr/>
        </p:nvPicPr>
        <p:blipFill>
          <a:blip r:embed="rId2"/>
          <a:stretch>
            <a:fillRect/>
          </a:stretch>
        </p:blipFill>
        <p:spPr>
          <a:xfrm>
            <a:off x="987287" y="1825624"/>
            <a:ext cx="9499970" cy="4351337"/>
          </a:xfrm>
          <a:prstGeom prst="rect">
            <a:avLst/>
          </a:prstGeom>
        </p:spPr>
      </p:pic>
    </p:spTree>
    <p:extLst>
      <p:ext uri="{BB962C8B-B14F-4D97-AF65-F5344CB8AC3E}">
        <p14:creationId xmlns:p14="http://schemas.microsoft.com/office/powerpoint/2010/main" val="4100158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A248-2F92-1506-ADB8-3A143F99D286}"/>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F3884736-EEF9-97C4-FEB9-C0C9138523A0}"/>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00CE8AD0-EF41-5E1E-2980-09E1D28A05EB}"/>
              </a:ext>
            </a:extLst>
          </p:cNvPr>
          <p:cNvPicPr>
            <a:picLocks noChangeAspect="1"/>
          </p:cNvPicPr>
          <p:nvPr/>
        </p:nvPicPr>
        <p:blipFill>
          <a:blip r:embed="rId2"/>
          <a:stretch>
            <a:fillRect/>
          </a:stretch>
        </p:blipFill>
        <p:spPr>
          <a:xfrm>
            <a:off x="838200" y="1825625"/>
            <a:ext cx="10867390" cy="3356570"/>
          </a:xfrm>
          <a:prstGeom prst="rect">
            <a:avLst/>
          </a:prstGeom>
        </p:spPr>
      </p:pic>
    </p:spTree>
    <p:extLst>
      <p:ext uri="{BB962C8B-B14F-4D97-AF65-F5344CB8AC3E}">
        <p14:creationId xmlns:p14="http://schemas.microsoft.com/office/powerpoint/2010/main" val="3042714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CE63-4C45-D756-A091-9558BBB032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42B60B-2BA1-6D35-7BF5-6072B701DB42}"/>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9B4D017-B2A3-4CD3-B9F2-0538C7948B24}"/>
              </a:ext>
            </a:extLst>
          </p:cNvPr>
          <p:cNvPicPr>
            <a:picLocks noChangeAspect="1"/>
          </p:cNvPicPr>
          <p:nvPr/>
        </p:nvPicPr>
        <p:blipFill>
          <a:blip r:embed="rId2"/>
          <a:stretch>
            <a:fillRect/>
          </a:stretch>
        </p:blipFill>
        <p:spPr>
          <a:xfrm>
            <a:off x="977348" y="1825625"/>
            <a:ext cx="7772400" cy="3328061"/>
          </a:xfrm>
          <a:prstGeom prst="rect">
            <a:avLst/>
          </a:prstGeom>
        </p:spPr>
      </p:pic>
    </p:spTree>
    <p:extLst>
      <p:ext uri="{BB962C8B-B14F-4D97-AF65-F5344CB8AC3E}">
        <p14:creationId xmlns:p14="http://schemas.microsoft.com/office/powerpoint/2010/main" val="1553835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CE63-4C45-D756-A091-9558BBB032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42B60B-2BA1-6D35-7BF5-6072B701DB42}"/>
              </a:ext>
            </a:extLst>
          </p:cNvPr>
          <p:cNvSpPr>
            <a:spLocks noGrp="1"/>
          </p:cNvSpPr>
          <p:nvPr>
            <p:ph idx="1"/>
          </p:nvPr>
        </p:nvSpPr>
        <p:spPr/>
        <p:txBody>
          <a:bodyPr>
            <a:normAutofit fontScale="70000" lnSpcReduction="20000"/>
          </a:bodyPr>
          <a:lstStyle/>
          <a:p>
            <a:pPr algn="l"/>
            <a:r>
              <a:rPr lang="en-SG" b="0" i="0" dirty="0">
                <a:solidFill>
                  <a:srgbClr val="374151"/>
                </a:solidFill>
                <a:effectLst/>
                <a:latin typeface="Söhne"/>
              </a:rPr>
              <a:t>To test your applications and infrastructure with AWS Inspector, you will need to follow these steps:</a:t>
            </a:r>
          </a:p>
          <a:p>
            <a:pPr algn="l">
              <a:buFont typeface="+mj-lt"/>
              <a:buAutoNum type="arabicPeriod"/>
            </a:pPr>
            <a:r>
              <a:rPr lang="en-SG" b="0" i="0" dirty="0">
                <a:solidFill>
                  <a:srgbClr val="374151"/>
                </a:solidFill>
                <a:effectLst/>
                <a:latin typeface="Söhne"/>
              </a:rPr>
              <a:t>Create an assessment target: You can create an assessment target to specify the resources you want to assess, such as EC2 instances or VPCs.</a:t>
            </a:r>
          </a:p>
          <a:p>
            <a:pPr algn="l">
              <a:buFont typeface="+mj-lt"/>
              <a:buAutoNum type="arabicPeriod"/>
            </a:pPr>
            <a:r>
              <a:rPr lang="en-SG" b="0" i="0" dirty="0">
                <a:solidFill>
                  <a:srgbClr val="374151"/>
                </a:solidFill>
                <a:effectLst/>
                <a:latin typeface="Söhne"/>
              </a:rPr>
              <a:t>Create an assessment template: An assessment template defines the rules and settings that will be used to assess your resources. You can choose from pre-defined rules packages or create custom rules.</a:t>
            </a:r>
          </a:p>
          <a:p>
            <a:pPr algn="l">
              <a:buFont typeface="+mj-lt"/>
              <a:buAutoNum type="arabicPeriod"/>
            </a:pPr>
            <a:r>
              <a:rPr lang="en-SG" b="0" i="0" dirty="0">
                <a:solidFill>
                  <a:srgbClr val="374151"/>
                </a:solidFill>
                <a:effectLst/>
                <a:latin typeface="Söhne"/>
              </a:rPr>
              <a:t>Start an assessment run: Once you have created an assessment target and template, you can start an assessment run to scan your resources for potential vulnerabilities.</a:t>
            </a:r>
          </a:p>
          <a:p>
            <a:pPr algn="l">
              <a:buFont typeface="+mj-lt"/>
              <a:buAutoNum type="arabicPeriod"/>
            </a:pPr>
            <a:r>
              <a:rPr lang="en-SG" b="0" i="0" dirty="0">
                <a:solidFill>
                  <a:srgbClr val="374151"/>
                </a:solidFill>
                <a:effectLst/>
                <a:latin typeface="Söhne"/>
              </a:rPr>
              <a:t>Review findings: After the assessment run is complete, you can review the findings in the AWS Inspector console. AWS Inspector provides a detailed report of the vulnerabilities it has found, along with recommendations on how to fix them.</a:t>
            </a:r>
          </a:p>
          <a:p>
            <a:pPr algn="l">
              <a:buFont typeface="+mj-lt"/>
              <a:buAutoNum type="arabicPeriod"/>
            </a:pPr>
            <a:r>
              <a:rPr lang="en-SG" b="0" i="0" dirty="0">
                <a:solidFill>
                  <a:srgbClr val="374151"/>
                </a:solidFill>
                <a:effectLst/>
                <a:latin typeface="Söhne"/>
              </a:rPr>
              <a:t>Remediate vulnerabilities: Finally, you will need to remediate any vulnerabilities that AWS Inspector has found. You can use the recommendations provided in the report to fix the issues.</a:t>
            </a:r>
          </a:p>
          <a:p>
            <a:pPr algn="l"/>
            <a:r>
              <a:rPr lang="en-SG" b="0" i="0" dirty="0">
                <a:solidFill>
                  <a:srgbClr val="374151"/>
                </a:solidFill>
                <a:effectLst/>
                <a:latin typeface="Söhne"/>
              </a:rPr>
              <a:t>By regularly running assessments with AWS Inspector, you can help ensure that your applications and infrastructure are secure and protected from potential security threats.</a:t>
            </a:r>
          </a:p>
          <a:p>
            <a:endParaRPr lang="en-US" dirty="0"/>
          </a:p>
        </p:txBody>
      </p:sp>
    </p:spTree>
    <p:extLst>
      <p:ext uri="{BB962C8B-B14F-4D97-AF65-F5344CB8AC3E}">
        <p14:creationId xmlns:p14="http://schemas.microsoft.com/office/powerpoint/2010/main" val="2428403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CE63-4C45-D756-A091-9558BBB032E2}"/>
              </a:ext>
            </a:extLst>
          </p:cNvPr>
          <p:cNvSpPr>
            <a:spLocks noGrp="1"/>
          </p:cNvSpPr>
          <p:nvPr>
            <p:ph type="title"/>
          </p:nvPr>
        </p:nvSpPr>
        <p:spPr/>
        <p:txBody>
          <a:bodyPr/>
          <a:lstStyle/>
          <a:p>
            <a:r>
              <a:rPr lang="en-US" dirty="0"/>
              <a:t>What is Trusted Advisor</a:t>
            </a:r>
          </a:p>
        </p:txBody>
      </p:sp>
      <p:pic>
        <p:nvPicPr>
          <p:cNvPr id="4" name="Content Placeholder 3">
            <a:extLst>
              <a:ext uri="{FF2B5EF4-FFF2-40B4-BE49-F238E27FC236}">
                <a16:creationId xmlns:a16="http://schemas.microsoft.com/office/drawing/2014/main" id="{49AEBCBD-81E8-8803-E943-48195CAB36F0}"/>
              </a:ext>
            </a:extLst>
          </p:cNvPr>
          <p:cNvPicPr>
            <a:picLocks noGrp="1" noChangeAspect="1"/>
          </p:cNvPicPr>
          <p:nvPr>
            <p:ph idx="1"/>
          </p:nvPr>
        </p:nvPicPr>
        <p:blipFill>
          <a:blip r:embed="rId2"/>
          <a:stretch>
            <a:fillRect/>
          </a:stretch>
        </p:blipFill>
        <p:spPr>
          <a:xfrm>
            <a:off x="1084316" y="1825625"/>
            <a:ext cx="7688982" cy="4351338"/>
          </a:xfrm>
          <a:prstGeom prst="rect">
            <a:avLst/>
          </a:prstGeom>
        </p:spPr>
      </p:pic>
      <p:pic>
        <p:nvPicPr>
          <p:cNvPr id="5" name="Picture 4">
            <a:extLst>
              <a:ext uri="{FF2B5EF4-FFF2-40B4-BE49-F238E27FC236}">
                <a16:creationId xmlns:a16="http://schemas.microsoft.com/office/drawing/2014/main" id="{ECE559C7-08C6-5A6A-3247-2332AF661512}"/>
              </a:ext>
            </a:extLst>
          </p:cNvPr>
          <p:cNvPicPr>
            <a:picLocks noChangeAspect="1"/>
          </p:cNvPicPr>
          <p:nvPr/>
        </p:nvPicPr>
        <p:blipFill>
          <a:blip r:embed="rId3"/>
          <a:stretch>
            <a:fillRect/>
          </a:stretch>
        </p:blipFill>
        <p:spPr>
          <a:xfrm>
            <a:off x="8821475" y="1825625"/>
            <a:ext cx="3370525" cy="3030375"/>
          </a:xfrm>
          <a:prstGeom prst="rect">
            <a:avLst/>
          </a:prstGeom>
        </p:spPr>
      </p:pic>
    </p:spTree>
    <p:extLst>
      <p:ext uri="{BB962C8B-B14F-4D97-AF65-F5344CB8AC3E}">
        <p14:creationId xmlns:p14="http://schemas.microsoft.com/office/powerpoint/2010/main" val="2072810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CE63-4C45-D756-A091-9558BBB032E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542B60B-2BA1-6D35-7BF5-6072B701DB42}"/>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840270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CE63-4C45-D756-A091-9558BBB032E2}"/>
              </a:ext>
            </a:extLst>
          </p:cNvPr>
          <p:cNvSpPr>
            <a:spLocks noGrp="1"/>
          </p:cNvSpPr>
          <p:nvPr>
            <p:ph type="title"/>
          </p:nvPr>
        </p:nvSpPr>
        <p:spPr/>
        <p:txBody>
          <a:bodyPr/>
          <a:lstStyle/>
          <a:p>
            <a:r>
              <a:rPr lang="en-US" dirty="0"/>
              <a:t>Infrastructure Security</a:t>
            </a:r>
          </a:p>
        </p:txBody>
      </p:sp>
      <p:sp>
        <p:nvSpPr>
          <p:cNvPr id="3" name="Content Placeholder 2">
            <a:extLst>
              <a:ext uri="{FF2B5EF4-FFF2-40B4-BE49-F238E27FC236}">
                <a16:creationId xmlns:a16="http://schemas.microsoft.com/office/drawing/2014/main" id="{2542B60B-2BA1-6D35-7BF5-6072B701DB4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35704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CE63-4C45-D756-A091-9558BBB032E2}"/>
              </a:ext>
            </a:extLst>
          </p:cNvPr>
          <p:cNvSpPr>
            <a:spLocks noGrp="1"/>
          </p:cNvSpPr>
          <p:nvPr>
            <p:ph type="title"/>
          </p:nvPr>
        </p:nvSpPr>
        <p:spPr/>
        <p:txBody>
          <a:bodyPr/>
          <a:lstStyle/>
          <a:p>
            <a:r>
              <a:rPr lang="en-US" dirty="0"/>
              <a:t>KMS (Key Management Service)</a:t>
            </a:r>
          </a:p>
        </p:txBody>
      </p:sp>
      <p:pic>
        <p:nvPicPr>
          <p:cNvPr id="4" name="Content Placeholder 3">
            <a:extLst>
              <a:ext uri="{FF2B5EF4-FFF2-40B4-BE49-F238E27FC236}">
                <a16:creationId xmlns:a16="http://schemas.microsoft.com/office/drawing/2014/main" id="{FEC9CF9F-58ED-B3C2-5844-5200EC3A6E55}"/>
              </a:ext>
            </a:extLst>
          </p:cNvPr>
          <p:cNvPicPr>
            <a:picLocks noGrp="1" noChangeAspect="1"/>
          </p:cNvPicPr>
          <p:nvPr>
            <p:ph idx="1"/>
          </p:nvPr>
        </p:nvPicPr>
        <p:blipFill>
          <a:blip r:embed="rId2"/>
          <a:stretch>
            <a:fillRect/>
          </a:stretch>
        </p:blipFill>
        <p:spPr>
          <a:xfrm>
            <a:off x="1020696" y="1825625"/>
            <a:ext cx="10150608" cy="4351338"/>
          </a:xfrm>
          <a:prstGeom prst="rect">
            <a:avLst/>
          </a:prstGeom>
        </p:spPr>
      </p:pic>
    </p:spTree>
    <p:extLst>
      <p:ext uri="{BB962C8B-B14F-4D97-AF65-F5344CB8AC3E}">
        <p14:creationId xmlns:p14="http://schemas.microsoft.com/office/powerpoint/2010/main" val="21975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47B0-0328-A955-AC63-78704C37CE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D61647-6F2B-00A0-9586-C6B3C14892C5}"/>
              </a:ext>
            </a:extLst>
          </p:cNvPr>
          <p:cNvSpPr>
            <a:spLocks noGrp="1"/>
          </p:cNvSpPr>
          <p:nvPr>
            <p:ph idx="1"/>
          </p:nvPr>
        </p:nvSpPr>
        <p:spPr/>
        <p:txBody>
          <a:bodyPr/>
          <a:lstStyle/>
          <a:p>
            <a:pPr algn="l"/>
            <a:r>
              <a:rPr lang="en-SG" b="0" i="0" dirty="0">
                <a:solidFill>
                  <a:srgbClr val="374151"/>
                </a:solidFill>
                <a:effectLst/>
                <a:latin typeface="Söhne"/>
              </a:rPr>
              <a:t>AWS Key Management Service (KMS) is a managed service that makes it easy to create and control the encryption keys used to encrypt your data. KMS is integrated with many other AWS services, such as Amazon S3, EBS, and RDS, to provide a seamless and secure way to encrypt your data.</a:t>
            </a:r>
          </a:p>
          <a:p>
            <a:pPr algn="l"/>
            <a:r>
              <a:rPr lang="en-SG" b="0" i="0" dirty="0">
                <a:solidFill>
                  <a:srgbClr val="374151"/>
                </a:solidFill>
                <a:effectLst/>
                <a:latin typeface="Söhne"/>
              </a:rPr>
              <a:t>KMS works by providing you with two types of keys: customer master keys (CMKs) and data encryption keys (DEKs). CMKs are used to encrypt and decrypt DEKs, while DEKs are used to encrypt and decrypt your data.</a:t>
            </a:r>
          </a:p>
          <a:p>
            <a:endParaRPr lang="en-US" dirty="0"/>
          </a:p>
        </p:txBody>
      </p:sp>
    </p:spTree>
    <p:extLst>
      <p:ext uri="{BB962C8B-B14F-4D97-AF65-F5344CB8AC3E}">
        <p14:creationId xmlns:p14="http://schemas.microsoft.com/office/powerpoint/2010/main" val="3121492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DA682-18D7-F073-59C5-5149D8F3B1B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F5528F-B50C-3EA7-2719-1D910D353E06}"/>
              </a:ext>
            </a:extLst>
          </p:cNvPr>
          <p:cNvSpPr>
            <a:spLocks noGrp="1"/>
          </p:cNvSpPr>
          <p:nvPr>
            <p:ph idx="1"/>
          </p:nvPr>
        </p:nvSpPr>
        <p:spPr/>
        <p:txBody>
          <a:bodyPr/>
          <a:lstStyle/>
          <a:p>
            <a:pPr marL="0" indent="0">
              <a:buNone/>
            </a:pPr>
            <a:r>
              <a:rPr lang="en-US" dirty="0"/>
              <a:t>Create 3  IAM users</a:t>
            </a:r>
          </a:p>
          <a:p>
            <a:pPr marL="0" indent="0">
              <a:buNone/>
            </a:pPr>
            <a:r>
              <a:rPr lang="en-US" dirty="0"/>
              <a:t>	Console Access – Autogenerate Password</a:t>
            </a:r>
          </a:p>
          <a:p>
            <a:pPr marL="0" indent="0">
              <a:buNone/>
            </a:pPr>
            <a:r>
              <a:rPr lang="en-US" dirty="0"/>
              <a:t>	Permission not set</a:t>
            </a:r>
          </a:p>
          <a:p>
            <a:pPr marL="0" indent="0">
              <a:buNone/>
            </a:pPr>
            <a:r>
              <a:rPr lang="en-US" dirty="0"/>
              <a:t>	Copy username and password in notepad</a:t>
            </a:r>
          </a:p>
          <a:p>
            <a:pPr marL="0" indent="0">
              <a:buNone/>
            </a:pPr>
            <a:endParaRPr lang="en-US" dirty="0"/>
          </a:p>
          <a:p>
            <a:pPr marL="0" indent="0">
              <a:buNone/>
            </a:pPr>
            <a:r>
              <a:rPr lang="en-US" dirty="0"/>
              <a:t>Create 2 IAM Groups</a:t>
            </a:r>
          </a:p>
          <a:p>
            <a:pPr marL="0" indent="0">
              <a:buNone/>
            </a:pPr>
            <a:r>
              <a:rPr lang="en-US" dirty="0"/>
              <a:t>          - </a:t>
            </a:r>
            <a:r>
              <a:rPr lang="en-US" dirty="0" err="1"/>
              <a:t>AdministratorGroup</a:t>
            </a:r>
            <a:r>
              <a:rPr lang="en-US" dirty="0"/>
              <a:t>  - </a:t>
            </a:r>
            <a:r>
              <a:rPr lang="en-US" dirty="0" err="1"/>
              <a:t>ElonMask</a:t>
            </a:r>
            <a:endParaRPr lang="en-US" dirty="0"/>
          </a:p>
          <a:p>
            <a:pPr marL="0" indent="0">
              <a:buNone/>
            </a:pPr>
            <a:r>
              <a:rPr lang="en-US" dirty="0"/>
              <a:t>          - </a:t>
            </a:r>
            <a:r>
              <a:rPr lang="en-US" dirty="0" err="1"/>
              <a:t>FinanceGroup</a:t>
            </a:r>
            <a:r>
              <a:rPr lang="en-US" dirty="0"/>
              <a:t> (S3FullAccess, </a:t>
            </a:r>
            <a:r>
              <a:rPr lang="en-US" dirty="0" err="1"/>
              <a:t>ReadOnlyAccess</a:t>
            </a:r>
            <a:r>
              <a:rPr lang="en-US" dirty="0"/>
              <a:t>) – John, user 3</a:t>
            </a:r>
          </a:p>
        </p:txBody>
      </p:sp>
    </p:spTree>
    <p:extLst>
      <p:ext uri="{BB962C8B-B14F-4D97-AF65-F5344CB8AC3E}">
        <p14:creationId xmlns:p14="http://schemas.microsoft.com/office/powerpoint/2010/main" val="523460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D8582-4D6D-8CB9-9491-0124D9B823B5}"/>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47DE0678-EF32-F872-7900-0E4D08CF9649}"/>
              </a:ext>
            </a:extLst>
          </p:cNvPr>
          <p:cNvPicPr>
            <a:picLocks noGrp="1" noChangeAspect="1"/>
          </p:cNvPicPr>
          <p:nvPr>
            <p:ph idx="1"/>
          </p:nvPr>
        </p:nvPicPr>
        <p:blipFill>
          <a:blip r:embed="rId2"/>
          <a:stretch>
            <a:fillRect/>
          </a:stretch>
        </p:blipFill>
        <p:spPr>
          <a:xfrm>
            <a:off x="838200" y="3103215"/>
            <a:ext cx="10515600" cy="2500284"/>
          </a:xfrm>
          <a:prstGeom prst="rect">
            <a:avLst/>
          </a:prstGeom>
        </p:spPr>
      </p:pic>
      <p:pic>
        <p:nvPicPr>
          <p:cNvPr id="4" name="Picture 3">
            <a:extLst>
              <a:ext uri="{FF2B5EF4-FFF2-40B4-BE49-F238E27FC236}">
                <a16:creationId xmlns:a16="http://schemas.microsoft.com/office/drawing/2014/main" id="{345C55B2-2950-5698-DCFE-ECE9F311243D}"/>
              </a:ext>
            </a:extLst>
          </p:cNvPr>
          <p:cNvPicPr>
            <a:picLocks noChangeAspect="1"/>
          </p:cNvPicPr>
          <p:nvPr/>
        </p:nvPicPr>
        <p:blipFill>
          <a:blip r:embed="rId3"/>
          <a:stretch>
            <a:fillRect/>
          </a:stretch>
        </p:blipFill>
        <p:spPr>
          <a:xfrm>
            <a:off x="550817" y="615758"/>
            <a:ext cx="7772400" cy="2236824"/>
          </a:xfrm>
          <a:prstGeom prst="rect">
            <a:avLst/>
          </a:prstGeom>
        </p:spPr>
      </p:pic>
    </p:spTree>
    <p:extLst>
      <p:ext uri="{BB962C8B-B14F-4D97-AF65-F5344CB8AC3E}">
        <p14:creationId xmlns:p14="http://schemas.microsoft.com/office/powerpoint/2010/main" val="1763985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D8582-4D6D-8CB9-9491-0124D9B823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0452E3-9D32-F8A7-7079-D9CBF63A8C2B}"/>
              </a:ext>
            </a:extLst>
          </p:cNvPr>
          <p:cNvSpPr>
            <a:spLocks noGrp="1"/>
          </p:cNvSpPr>
          <p:nvPr>
            <p:ph idx="1"/>
          </p:nvPr>
        </p:nvSpPr>
        <p:spPr/>
        <p:txBody>
          <a:bodyPr/>
          <a:lstStyle/>
          <a:p>
            <a:r>
              <a:rPr lang="en-US" dirty="0"/>
              <a:t>Go to KMS service</a:t>
            </a:r>
          </a:p>
          <a:p>
            <a:r>
              <a:rPr lang="en-US" dirty="0"/>
              <a:t>It is region based</a:t>
            </a:r>
          </a:p>
          <a:p>
            <a:r>
              <a:rPr lang="en-US" dirty="0"/>
              <a:t>Create Key</a:t>
            </a:r>
          </a:p>
          <a:p>
            <a:pPr marL="0" indent="0">
              <a:buNone/>
            </a:pPr>
            <a:r>
              <a:rPr lang="en-US" dirty="0"/>
              <a:t>	- Symmetric key (Single key used for encrypt and decrypt) : s3</a:t>
            </a:r>
          </a:p>
          <a:p>
            <a:pPr marL="0" indent="0">
              <a:buNone/>
            </a:pPr>
            <a:r>
              <a:rPr lang="en-US" dirty="0"/>
              <a:t>           - Asymmetric (2 keys(public  and private to be used) :ec2</a:t>
            </a:r>
          </a:p>
          <a:p>
            <a:pPr marL="0" indent="0">
              <a:buNone/>
            </a:pPr>
            <a:r>
              <a:rPr lang="en-US" dirty="0"/>
              <a:t>Click on Next</a:t>
            </a:r>
          </a:p>
          <a:p>
            <a:pPr marL="0" indent="0">
              <a:buNone/>
            </a:pPr>
            <a:r>
              <a:rPr lang="en-US" dirty="0"/>
              <a:t>Enter Alias -&gt; John-Mk</a:t>
            </a:r>
          </a:p>
          <a:p>
            <a:pPr marL="0" indent="0">
              <a:buNone/>
            </a:pPr>
            <a:r>
              <a:rPr lang="en-US" dirty="0"/>
              <a:t>Tags – Department - </a:t>
            </a:r>
            <a:r>
              <a:rPr lang="en-US" dirty="0" err="1"/>
              <a:t>FInance</a:t>
            </a:r>
            <a:endParaRPr lang="en-US" dirty="0"/>
          </a:p>
        </p:txBody>
      </p:sp>
    </p:spTree>
    <p:extLst>
      <p:ext uri="{BB962C8B-B14F-4D97-AF65-F5344CB8AC3E}">
        <p14:creationId xmlns:p14="http://schemas.microsoft.com/office/powerpoint/2010/main" val="3640283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A248-2F92-1506-ADB8-3A143F99D286}"/>
              </a:ext>
            </a:extLst>
          </p:cNvPr>
          <p:cNvSpPr>
            <a:spLocks noGrp="1"/>
          </p:cNvSpPr>
          <p:nvPr>
            <p:ph type="title"/>
          </p:nvPr>
        </p:nvSpPr>
        <p:spPr/>
        <p:txBody>
          <a:bodyPr/>
          <a:lstStyle/>
          <a:p>
            <a:r>
              <a:rPr lang="en-US" dirty="0"/>
              <a:t>Cross Region Bucket Policy</a:t>
            </a:r>
          </a:p>
        </p:txBody>
      </p:sp>
      <p:pic>
        <p:nvPicPr>
          <p:cNvPr id="6" name="Content Placeholder 5">
            <a:extLst>
              <a:ext uri="{FF2B5EF4-FFF2-40B4-BE49-F238E27FC236}">
                <a16:creationId xmlns:a16="http://schemas.microsoft.com/office/drawing/2014/main" id="{7F2BC764-5360-834B-75F3-86B5EB7CC5DB}"/>
              </a:ext>
            </a:extLst>
          </p:cNvPr>
          <p:cNvPicPr>
            <a:picLocks noGrp="1" noChangeAspect="1"/>
          </p:cNvPicPr>
          <p:nvPr>
            <p:ph idx="1"/>
          </p:nvPr>
        </p:nvPicPr>
        <p:blipFill>
          <a:blip r:embed="rId2"/>
          <a:stretch>
            <a:fillRect/>
          </a:stretch>
        </p:blipFill>
        <p:spPr>
          <a:xfrm>
            <a:off x="1555648" y="1825625"/>
            <a:ext cx="9080703" cy="4351338"/>
          </a:xfrm>
          <a:prstGeom prst="rect">
            <a:avLst/>
          </a:prstGeom>
        </p:spPr>
      </p:pic>
    </p:spTree>
    <p:extLst>
      <p:ext uri="{BB962C8B-B14F-4D97-AF65-F5344CB8AC3E}">
        <p14:creationId xmlns:p14="http://schemas.microsoft.com/office/powerpoint/2010/main" val="4139176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D8582-4D6D-8CB9-9491-0124D9B823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0452E3-9D32-F8A7-7079-D9CBF63A8C2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77128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D8582-4D6D-8CB9-9491-0124D9B823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0452E3-9D32-F8A7-7079-D9CBF63A8C2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6894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D8582-4D6D-8CB9-9491-0124D9B823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0452E3-9D32-F8A7-7079-D9CBF63A8C2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571340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D8582-4D6D-8CB9-9491-0124D9B823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0452E3-9D32-F8A7-7079-D9CBF63A8C2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51324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A248-2F92-1506-ADB8-3A143F99D286}"/>
              </a:ext>
            </a:extLst>
          </p:cNvPr>
          <p:cNvSpPr>
            <a:spLocks noGrp="1"/>
          </p:cNvSpPr>
          <p:nvPr>
            <p:ph type="title"/>
          </p:nvPr>
        </p:nvSpPr>
        <p:spPr/>
        <p:txBody>
          <a:bodyPr/>
          <a:lstStyle/>
          <a:p>
            <a:r>
              <a:rPr lang="en-US" dirty="0"/>
              <a:t>Cross Region Replication Cross Accounts </a:t>
            </a:r>
          </a:p>
        </p:txBody>
      </p:sp>
      <p:pic>
        <p:nvPicPr>
          <p:cNvPr id="7" name="Content Placeholder 6">
            <a:extLst>
              <a:ext uri="{FF2B5EF4-FFF2-40B4-BE49-F238E27FC236}">
                <a16:creationId xmlns:a16="http://schemas.microsoft.com/office/drawing/2014/main" id="{B568AC4A-1DFE-28BC-A17E-705084579017}"/>
              </a:ext>
            </a:extLst>
          </p:cNvPr>
          <p:cNvPicPr>
            <a:picLocks noGrp="1" noChangeAspect="1"/>
          </p:cNvPicPr>
          <p:nvPr>
            <p:ph idx="1"/>
          </p:nvPr>
        </p:nvPicPr>
        <p:blipFill>
          <a:blip r:embed="rId2"/>
          <a:stretch>
            <a:fillRect/>
          </a:stretch>
        </p:blipFill>
        <p:spPr>
          <a:xfrm>
            <a:off x="1627481" y="1825625"/>
            <a:ext cx="8937038" cy="4351338"/>
          </a:xfrm>
          <a:prstGeom prst="rect">
            <a:avLst/>
          </a:prstGeom>
        </p:spPr>
      </p:pic>
    </p:spTree>
    <p:extLst>
      <p:ext uri="{BB962C8B-B14F-4D97-AF65-F5344CB8AC3E}">
        <p14:creationId xmlns:p14="http://schemas.microsoft.com/office/powerpoint/2010/main" val="1008641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A248-2F92-1506-ADB8-3A143F99D286}"/>
              </a:ext>
            </a:extLst>
          </p:cNvPr>
          <p:cNvSpPr>
            <a:spLocks noGrp="1"/>
          </p:cNvSpPr>
          <p:nvPr>
            <p:ph type="title"/>
          </p:nvPr>
        </p:nvSpPr>
        <p:spPr/>
        <p:txBody>
          <a:bodyPr/>
          <a:lstStyle/>
          <a:p>
            <a:r>
              <a:rPr lang="en-US" dirty="0"/>
              <a:t>What is Replicated?</a:t>
            </a:r>
          </a:p>
        </p:txBody>
      </p:sp>
      <p:sp>
        <p:nvSpPr>
          <p:cNvPr id="5" name="Content Placeholder 4">
            <a:extLst>
              <a:ext uri="{FF2B5EF4-FFF2-40B4-BE49-F238E27FC236}">
                <a16:creationId xmlns:a16="http://schemas.microsoft.com/office/drawing/2014/main" id="{48AFD169-2FEE-188F-D9C4-F0DEC3D472AB}"/>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A4FD78A0-3D42-B2D9-981E-03DE300D6E0C}"/>
              </a:ext>
            </a:extLst>
          </p:cNvPr>
          <p:cNvPicPr>
            <a:picLocks noChangeAspect="1"/>
          </p:cNvPicPr>
          <p:nvPr/>
        </p:nvPicPr>
        <p:blipFill>
          <a:blip r:embed="rId2"/>
          <a:stretch>
            <a:fillRect/>
          </a:stretch>
        </p:blipFill>
        <p:spPr>
          <a:xfrm>
            <a:off x="1060622" y="1825625"/>
            <a:ext cx="9657552" cy="4667250"/>
          </a:xfrm>
          <a:prstGeom prst="rect">
            <a:avLst/>
          </a:prstGeom>
        </p:spPr>
      </p:pic>
    </p:spTree>
    <p:extLst>
      <p:ext uri="{BB962C8B-B14F-4D97-AF65-F5344CB8AC3E}">
        <p14:creationId xmlns:p14="http://schemas.microsoft.com/office/powerpoint/2010/main" val="4263493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A248-2F92-1506-ADB8-3A143F99D286}"/>
              </a:ext>
            </a:extLst>
          </p:cNvPr>
          <p:cNvSpPr>
            <a:spLocks noGrp="1"/>
          </p:cNvSpPr>
          <p:nvPr>
            <p:ph type="title"/>
          </p:nvPr>
        </p:nvSpPr>
        <p:spPr/>
        <p:txBody>
          <a:bodyPr/>
          <a:lstStyle/>
          <a:p>
            <a:r>
              <a:rPr lang="en-US" dirty="0"/>
              <a:t>Securing S3 Use CloudFront</a:t>
            </a:r>
          </a:p>
        </p:txBody>
      </p:sp>
      <p:sp>
        <p:nvSpPr>
          <p:cNvPr id="5" name="Content Placeholder 4">
            <a:extLst>
              <a:ext uri="{FF2B5EF4-FFF2-40B4-BE49-F238E27FC236}">
                <a16:creationId xmlns:a16="http://schemas.microsoft.com/office/drawing/2014/main" id="{E96223D5-C24A-D2E6-EC94-A117528CC6F8}"/>
              </a:ext>
            </a:extLst>
          </p:cNvPr>
          <p:cNvSpPr>
            <a:spLocks noGrp="1"/>
          </p:cNvSpPr>
          <p:nvPr>
            <p:ph idx="1"/>
          </p:nvPr>
        </p:nvSpPr>
        <p:spPr/>
        <p:txBody>
          <a:bodyPr/>
          <a:lstStyle/>
          <a:p>
            <a:r>
              <a:rPr lang="en-US" dirty="0"/>
              <a:t>Create new Bucket</a:t>
            </a:r>
          </a:p>
          <a:p>
            <a:r>
              <a:rPr lang="en-US" dirty="0"/>
              <a:t>Go to </a:t>
            </a:r>
            <a:r>
              <a:rPr lang="en-US" dirty="0" err="1"/>
              <a:t>Cloudfront</a:t>
            </a:r>
            <a:endParaRPr lang="en-US" dirty="0"/>
          </a:p>
          <a:p>
            <a:r>
              <a:rPr lang="en-US" dirty="0"/>
              <a:t>Click Create Distribution and select Origin Domain Name</a:t>
            </a:r>
          </a:p>
          <a:p>
            <a:endParaRPr lang="en-US" dirty="0"/>
          </a:p>
        </p:txBody>
      </p:sp>
      <p:pic>
        <p:nvPicPr>
          <p:cNvPr id="6" name="Picture 5">
            <a:extLst>
              <a:ext uri="{FF2B5EF4-FFF2-40B4-BE49-F238E27FC236}">
                <a16:creationId xmlns:a16="http://schemas.microsoft.com/office/drawing/2014/main" id="{BD32BD93-2C0C-06FB-761C-D66AF0753EB2}"/>
              </a:ext>
            </a:extLst>
          </p:cNvPr>
          <p:cNvPicPr>
            <a:picLocks noChangeAspect="1"/>
          </p:cNvPicPr>
          <p:nvPr/>
        </p:nvPicPr>
        <p:blipFill>
          <a:blip r:embed="rId2"/>
          <a:stretch>
            <a:fillRect/>
          </a:stretch>
        </p:blipFill>
        <p:spPr>
          <a:xfrm>
            <a:off x="1198605" y="3429000"/>
            <a:ext cx="4226011" cy="3100431"/>
          </a:xfrm>
          <a:prstGeom prst="rect">
            <a:avLst/>
          </a:prstGeom>
        </p:spPr>
      </p:pic>
      <p:sp>
        <p:nvSpPr>
          <p:cNvPr id="7" name="TextBox 6">
            <a:extLst>
              <a:ext uri="{FF2B5EF4-FFF2-40B4-BE49-F238E27FC236}">
                <a16:creationId xmlns:a16="http://schemas.microsoft.com/office/drawing/2014/main" id="{00D013B3-2AD7-1B47-E105-584F7E0FFBB0}"/>
              </a:ext>
            </a:extLst>
          </p:cNvPr>
          <p:cNvSpPr txBox="1"/>
          <p:nvPr/>
        </p:nvSpPr>
        <p:spPr>
          <a:xfrm>
            <a:off x="6128951" y="3805881"/>
            <a:ext cx="4864444" cy="1200329"/>
          </a:xfrm>
          <a:prstGeom prst="rect">
            <a:avLst/>
          </a:prstGeom>
          <a:noFill/>
        </p:spPr>
        <p:txBody>
          <a:bodyPr wrap="square" rtlCol="0">
            <a:spAutoFit/>
          </a:bodyPr>
          <a:lstStyle/>
          <a:p>
            <a:r>
              <a:rPr lang="en-US" dirty="0"/>
              <a:t>Note:</a:t>
            </a:r>
          </a:p>
          <a:p>
            <a:r>
              <a:rPr lang="en-US" dirty="0"/>
              <a:t>If you use Custom SSL Certificate, then need to import ACM and registered.</a:t>
            </a:r>
          </a:p>
          <a:p>
            <a:r>
              <a:rPr lang="en-US" dirty="0"/>
              <a:t>For Example: https://</a:t>
            </a:r>
            <a:r>
              <a:rPr lang="en-US" dirty="0" err="1"/>
              <a:t>www.abc.com</a:t>
            </a:r>
            <a:r>
              <a:rPr lang="en-US" dirty="0"/>
              <a:t>/</a:t>
            </a:r>
            <a:r>
              <a:rPr lang="en-US" dirty="0" err="1"/>
              <a:t>test.jpg</a:t>
            </a:r>
            <a:endParaRPr lang="en-US" dirty="0"/>
          </a:p>
        </p:txBody>
      </p:sp>
    </p:spTree>
    <p:extLst>
      <p:ext uri="{BB962C8B-B14F-4D97-AF65-F5344CB8AC3E}">
        <p14:creationId xmlns:p14="http://schemas.microsoft.com/office/powerpoint/2010/main" val="3027463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A248-2F92-1506-ADB8-3A143F99D286}"/>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87252178-4F2B-BEC9-85CB-23A0C389FDAA}"/>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E39C95FE-1F7C-4C91-DA4F-6D1879A5002F}"/>
              </a:ext>
            </a:extLst>
          </p:cNvPr>
          <p:cNvPicPr>
            <a:picLocks noChangeAspect="1"/>
          </p:cNvPicPr>
          <p:nvPr/>
        </p:nvPicPr>
        <p:blipFill>
          <a:blip r:embed="rId2"/>
          <a:stretch>
            <a:fillRect/>
          </a:stretch>
        </p:blipFill>
        <p:spPr>
          <a:xfrm>
            <a:off x="932487" y="1825625"/>
            <a:ext cx="7772400" cy="1250997"/>
          </a:xfrm>
          <a:prstGeom prst="rect">
            <a:avLst/>
          </a:prstGeom>
        </p:spPr>
      </p:pic>
    </p:spTree>
    <p:extLst>
      <p:ext uri="{BB962C8B-B14F-4D97-AF65-F5344CB8AC3E}">
        <p14:creationId xmlns:p14="http://schemas.microsoft.com/office/powerpoint/2010/main" val="340945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A248-2F92-1506-ADB8-3A143F99D286}"/>
              </a:ext>
            </a:extLst>
          </p:cNvPr>
          <p:cNvSpPr>
            <a:spLocks noGrp="1"/>
          </p:cNvSpPr>
          <p:nvPr>
            <p:ph type="title"/>
          </p:nvPr>
        </p:nvSpPr>
        <p:spPr/>
        <p:txBody>
          <a:bodyPr/>
          <a:lstStyle/>
          <a:p>
            <a:r>
              <a:rPr lang="en-US" dirty="0"/>
              <a:t>Securing S3 </a:t>
            </a:r>
            <a:r>
              <a:rPr lang="en-US" dirty="0" err="1"/>
              <a:t>PreSigned</a:t>
            </a:r>
            <a:r>
              <a:rPr lang="en-US" dirty="0"/>
              <a:t> URL</a:t>
            </a:r>
          </a:p>
        </p:txBody>
      </p:sp>
      <p:sp>
        <p:nvSpPr>
          <p:cNvPr id="5" name="Content Placeholder 4">
            <a:extLst>
              <a:ext uri="{FF2B5EF4-FFF2-40B4-BE49-F238E27FC236}">
                <a16:creationId xmlns:a16="http://schemas.microsoft.com/office/drawing/2014/main" id="{A1EE7D59-BE6B-A425-DA45-CE4F89B909E7}"/>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19894BCE-8C30-B0FA-9C7D-11356B8143DF}"/>
              </a:ext>
            </a:extLst>
          </p:cNvPr>
          <p:cNvPicPr>
            <a:picLocks noChangeAspect="1"/>
          </p:cNvPicPr>
          <p:nvPr/>
        </p:nvPicPr>
        <p:blipFill>
          <a:blip r:embed="rId2"/>
          <a:stretch>
            <a:fillRect/>
          </a:stretch>
        </p:blipFill>
        <p:spPr>
          <a:xfrm>
            <a:off x="986480" y="2637612"/>
            <a:ext cx="10929191" cy="3441912"/>
          </a:xfrm>
          <a:prstGeom prst="rect">
            <a:avLst/>
          </a:prstGeom>
        </p:spPr>
      </p:pic>
    </p:spTree>
    <p:extLst>
      <p:ext uri="{BB962C8B-B14F-4D97-AF65-F5344CB8AC3E}">
        <p14:creationId xmlns:p14="http://schemas.microsoft.com/office/powerpoint/2010/main" val="1806352375"/>
      </p:ext>
    </p:extLst>
  </p:cSld>
  <p:clrMapOvr>
    <a:masterClrMapping/>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TotalTime>
  <Words>997</Words>
  <Application>Microsoft Macintosh PowerPoint</Application>
  <PresentationFormat>Widescreen</PresentationFormat>
  <Paragraphs>86</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Söhne</vt:lpstr>
      <vt:lpstr>Office Theme 2013 - 2022</vt:lpstr>
      <vt:lpstr>Forcing Encryption to S3</vt:lpstr>
      <vt:lpstr>PowerPoint Presentation</vt:lpstr>
      <vt:lpstr>PowerPoint Presentation</vt:lpstr>
      <vt:lpstr>Cross Region Bucket Policy</vt:lpstr>
      <vt:lpstr>Cross Region Replication Cross Accounts </vt:lpstr>
      <vt:lpstr>What is Replicated?</vt:lpstr>
      <vt:lpstr>Securing S3 Use CloudFront</vt:lpstr>
      <vt:lpstr>PowerPoint Presentation</vt:lpstr>
      <vt:lpstr>Securing S3 PreSigned URL</vt:lpstr>
      <vt:lpstr>Steps:</vt:lpstr>
      <vt:lpstr>PowerPoint Presentation</vt:lpstr>
      <vt:lpstr>STS (Secure Token Service)</vt:lpstr>
      <vt:lpstr>PowerPoint Presentation</vt:lpstr>
      <vt:lpstr>Logging and Monitroing</vt:lpstr>
      <vt:lpstr>CloudWatch</vt:lpstr>
      <vt:lpstr>PowerPoint Presentation</vt:lpstr>
      <vt:lpstr>PowerPoint Presentation</vt:lpstr>
      <vt:lpstr>Cloud Trail</vt:lpstr>
      <vt:lpstr>PowerPoint Presentation</vt:lpstr>
      <vt:lpstr>PowerPoint Presentation</vt:lpstr>
      <vt:lpstr>PowerPoint Presentation</vt:lpstr>
      <vt:lpstr>AWS Config </vt:lpstr>
      <vt:lpstr> High Level Diagram(HLD)</vt:lpstr>
      <vt:lpstr>Cloud HSM</vt:lpstr>
      <vt:lpstr>PowerPoint Presentation</vt:lpstr>
      <vt:lpstr>PowerPoint Presentation</vt:lpstr>
      <vt:lpstr>PowerPoint Presentation</vt:lpstr>
      <vt:lpstr>AWS Inspector Vs AWS Trusted Advisor</vt:lpstr>
      <vt:lpstr>PowerPoint Presentation</vt:lpstr>
      <vt:lpstr>PowerPoint Presentation</vt:lpstr>
      <vt:lpstr>PowerPoint Presentation</vt:lpstr>
      <vt:lpstr>What is Trusted Advisor</vt:lpstr>
      <vt:lpstr>PowerPoint Presentation</vt:lpstr>
      <vt:lpstr>Infrastructure Security</vt:lpstr>
      <vt:lpstr>KMS (Key Management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Forcing Encryption to S3</dc:title>
  <dc:creator>Muthuramanathan Manickam</dc:creator>
  <cp:lastModifiedBy>Muthuramanathan Manickam</cp:lastModifiedBy>
  <cp:revision>60</cp:revision>
  <dcterms:created xsi:type="dcterms:W3CDTF">2023-02-26T04:15:16Z</dcterms:created>
  <dcterms:modified xsi:type="dcterms:W3CDTF">2023-02-27T12:42:13Z</dcterms:modified>
</cp:coreProperties>
</file>